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Source Serif Pro Bold" charset="1" panose="02040803050405020204"/>
      <p:regular r:id="rId15"/>
    </p:embeddedFont>
    <p:embeddedFont>
      <p:font typeface="Open Sans 1 Italics" charset="1" panose="020B0606030504020204"/>
      <p:regular r:id="rId16"/>
    </p:embeddedFont>
    <p:embeddedFont>
      <p:font typeface="Source Serif Pro" charset="1" panose="02040603050405020204"/>
      <p:regular r:id="rId17"/>
    </p:embeddedFont>
    <p:embeddedFont>
      <p:font typeface="Open Sans 2" charset="1" panose="00000000000000000000"/>
      <p:regular r:id="rId18"/>
    </p:embeddedFont>
    <p:embeddedFont>
      <p:font typeface="Open Sans 1" charset="1" panose="020B0606030504020204"/>
      <p:regular r:id="rId19"/>
    </p:embeddedFont>
    <p:embeddedFont>
      <p:font typeface="Open Sans 1 Bold" charset="1" panose="020B08060305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27344" r="0" b="-49739"/>
            </a:stretch>
          </a:blipFill>
        </p:spPr>
      </p:sp>
      <p:sp>
        <p:nvSpPr>
          <p:cNvPr name="Freeform 3" id="3"/>
          <p:cNvSpPr/>
          <p:nvPr/>
        </p:nvSpPr>
        <p:spPr>
          <a:xfrm flipH="false" flipV="false" rot="0">
            <a:off x="-1022560" y="-278113"/>
            <a:ext cx="8307064" cy="11598542"/>
          </a:xfrm>
          <a:custGeom>
            <a:avLst/>
            <a:gdLst/>
            <a:ahLst/>
            <a:cxnLst/>
            <a:rect r="r" b="b" t="t" l="l"/>
            <a:pathLst>
              <a:path h="11598542" w="8307064">
                <a:moveTo>
                  <a:pt x="0" y="0"/>
                </a:moveTo>
                <a:lnTo>
                  <a:pt x="8307063" y="0"/>
                </a:lnTo>
                <a:lnTo>
                  <a:pt x="8307063" y="11598542"/>
                </a:lnTo>
                <a:lnTo>
                  <a:pt x="0" y="115985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08021" y="631889"/>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564834" y="2184705"/>
            <a:ext cx="14723166" cy="2946401"/>
          </a:xfrm>
          <a:prstGeom prst="rect">
            <a:avLst/>
          </a:prstGeom>
        </p:spPr>
        <p:txBody>
          <a:bodyPr anchor="t" rtlCol="false" tIns="0" lIns="0" bIns="0" rIns="0">
            <a:spAutoFit/>
          </a:bodyPr>
          <a:lstStyle/>
          <a:p>
            <a:pPr algn="ctr">
              <a:lnSpc>
                <a:spcPts val="11899"/>
              </a:lnSpc>
              <a:spcBef>
                <a:spcPct val="0"/>
              </a:spcBef>
            </a:pPr>
            <a:r>
              <a:rPr lang="en-US" b="true" sz="8499">
                <a:solidFill>
                  <a:srgbClr val="FFFFFF"/>
                </a:solidFill>
                <a:latin typeface="Source Serif Pro Bold"/>
                <a:ea typeface="Source Serif Pro Bold"/>
                <a:cs typeface="Source Serif Pro Bold"/>
                <a:sym typeface="Source Serif Pro Bold"/>
              </a:rPr>
              <a:t>Blockchain-Based Energy Accounting System</a:t>
            </a:r>
          </a:p>
        </p:txBody>
      </p:sp>
      <p:sp>
        <p:nvSpPr>
          <p:cNvPr name="TextBox 6" id="6"/>
          <p:cNvSpPr txBox="true"/>
          <p:nvPr/>
        </p:nvSpPr>
        <p:spPr>
          <a:xfrm rot="0">
            <a:off x="9570844" y="5464244"/>
            <a:ext cx="6997687" cy="1416556"/>
          </a:xfrm>
          <a:prstGeom prst="rect">
            <a:avLst/>
          </a:prstGeom>
        </p:spPr>
        <p:txBody>
          <a:bodyPr anchor="t" rtlCol="false" tIns="0" lIns="0" bIns="0" rIns="0">
            <a:spAutoFit/>
          </a:bodyPr>
          <a:lstStyle/>
          <a:p>
            <a:pPr algn="r">
              <a:lnSpc>
                <a:spcPts val="3822"/>
              </a:lnSpc>
            </a:pPr>
            <a:r>
              <a:rPr lang="en-US" sz="2730" i="true">
                <a:solidFill>
                  <a:srgbClr val="FFFFFF"/>
                </a:solidFill>
                <a:latin typeface="Open Sans 1 Italics"/>
                <a:ea typeface="Open Sans 1 Italics"/>
                <a:cs typeface="Open Sans 1 Italics"/>
                <a:sym typeface="Open Sans 1 Italics"/>
              </a:rPr>
              <a:t>(23R11A66B4) Dhanush Chintam - Backend</a:t>
            </a:r>
          </a:p>
          <a:p>
            <a:pPr algn="r">
              <a:lnSpc>
                <a:spcPts val="3822"/>
              </a:lnSpc>
            </a:pPr>
            <a:r>
              <a:rPr lang="en-US" sz="2730" i="true">
                <a:solidFill>
                  <a:srgbClr val="FFFFFF"/>
                </a:solidFill>
                <a:latin typeface="Open Sans 1 Italics"/>
                <a:ea typeface="Open Sans 1 Italics"/>
                <a:cs typeface="Open Sans 1 Italics"/>
                <a:sym typeface="Open Sans 1 Italics"/>
              </a:rPr>
              <a:t>(23R11A66F6) A.S.Varshitha - Frontend</a:t>
            </a:r>
          </a:p>
          <a:p>
            <a:pPr algn="r">
              <a:lnSpc>
                <a:spcPts val="3822"/>
              </a:lnSpc>
              <a:spcBef>
                <a:spcPct val="0"/>
              </a:spcBef>
            </a:pPr>
            <a:r>
              <a:rPr lang="en-US" sz="2730" i="true">
                <a:solidFill>
                  <a:srgbClr val="FFFFFF"/>
                </a:solidFill>
                <a:latin typeface="Open Sans 1 Italics"/>
                <a:ea typeface="Open Sans 1 Italics"/>
                <a:cs typeface="Open Sans 1 Italics"/>
                <a:sym typeface="Open Sans 1 Italics"/>
              </a:rPr>
              <a:t>(23R11A66G5) Chitneni Ananya - Frontend</a:t>
            </a:r>
          </a:p>
        </p:txBody>
      </p:sp>
      <p:sp>
        <p:nvSpPr>
          <p:cNvPr name="TextBox 7" id="7"/>
          <p:cNvSpPr txBox="true"/>
          <p:nvPr/>
        </p:nvSpPr>
        <p:spPr>
          <a:xfrm rot="0">
            <a:off x="9708911" y="7213939"/>
            <a:ext cx="6767395" cy="570866"/>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Source Serif Pro"/>
                <a:ea typeface="Source Serif Pro"/>
                <a:cs typeface="Source Serif Pro"/>
                <a:sym typeface="Source Serif Pro"/>
              </a:rPr>
              <a:t>Duration: Summer Internship 2025</a:t>
            </a:r>
          </a:p>
        </p:txBody>
      </p:sp>
      <p:sp>
        <p:nvSpPr>
          <p:cNvPr name="Freeform 8" id="8"/>
          <p:cNvSpPr/>
          <p:nvPr/>
        </p:nvSpPr>
        <p:spPr>
          <a:xfrm flipH="true" flipV="true" rot="-10800000">
            <a:off x="-254081" y="5131106"/>
            <a:ext cx="9962993" cy="5189059"/>
          </a:xfrm>
          <a:custGeom>
            <a:avLst/>
            <a:gdLst/>
            <a:ahLst/>
            <a:cxnLst/>
            <a:rect r="r" b="b" t="t" l="l"/>
            <a:pathLst>
              <a:path h="5189059" w="9962993">
                <a:moveTo>
                  <a:pt x="9962992" y="5189058"/>
                </a:moveTo>
                <a:lnTo>
                  <a:pt x="0" y="5189058"/>
                </a:lnTo>
                <a:lnTo>
                  <a:pt x="0" y="0"/>
                </a:lnTo>
                <a:lnTo>
                  <a:pt x="9962992" y="0"/>
                </a:lnTo>
                <a:lnTo>
                  <a:pt x="9962992" y="5189058"/>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242943" y="-331308"/>
            <a:ext cx="18827138" cy="10618308"/>
          </a:xfrm>
          <a:custGeom>
            <a:avLst/>
            <a:gdLst/>
            <a:ahLst/>
            <a:cxnLst/>
            <a:rect r="r" b="b" t="t" l="l"/>
            <a:pathLst>
              <a:path h="10618308" w="18827138">
                <a:moveTo>
                  <a:pt x="0" y="0"/>
                </a:moveTo>
                <a:lnTo>
                  <a:pt x="18827138" y="0"/>
                </a:lnTo>
                <a:lnTo>
                  <a:pt x="18827138" y="10618308"/>
                </a:lnTo>
                <a:lnTo>
                  <a:pt x="0" y="10618308"/>
                </a:lnTo>
                <a:lnTo>
                  <a:pt x="0" y="0"/>
                </a:lnTo>
                <a:close/>
              </a:path>
            </a:pathLst>
          </a:custGeom>
          <a:blipFill>
            <a:blip r:embed="rId2"/>
            <a:stretch>
              <a:fillRect l="-54433" t="-85255" r="-22410" b="-128303"/>
            </a:stretch>
          </a:blipFill>
        </p:spPr>
      </p:sp>
      <p:sp>
        <p:nvSpPr>
          <p:cNvPr name="Freeform 3" id="3"/>
          <p:cNvSpPr/>
          <p:nvPr/>
        </p:nvSpPr>
        <p:spPr>
          <a:xfrm flipH="false" flipV="false" rot="0">
            <a:off x="15608021" y="631889"/>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227519"/>
            <a:ext cx="3871857" cy="2118962"/>
          </a:xfrm>
          <a:custGeom>
            <a:avLst/>
            <a:gdLst/>
            <a:ahLst/>
            <a:cxnLst/>
            <a:rect r="r" b="b" t="t" l="l"/>
            <a:pathLst>
              <a:path h="2118962" w="3871857">
                <a:moveTo>
                  <a:pt x="0" y="0"/>
                </a:moveTo>
                <a:lnTo>
                  <a:pt x="3871857" y="0"/>
                </a:lnTo>
                <a:lnTo>
                  <a:pt x="3871857" y="2118962"/>
                </a:lnTo>
                <a:lnTo>
                  <a:pt x="0" y="2118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7294473"/>
            <a:ext cx="1055546" cy="2992527"/>
          </a:xfrm>
          <a:custGeom>
            <a:avLst/>
            <a:gdLst/>
            <a:ahLst/>
            <a:cxnLst/>
            <a:rect r="r" b="b" t="t" l="l"/>
            <a:pathLst>
              <a:path h="2992527" w="1055546">
                <a:moveTo>
                  <a:pt x="0" y="0"/>
                </a:moveTo>
                <a:lnTo>
                  <a:pt x="1055546" y="0"/>
                </a:lnTo>
                <a:lnTo>
                  <a:pt x="1055546" y="2992527"/>
                </a:lnTo>
                <a:lnTo>
                  <a:pt x="0" y="29925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608171" y="1197563"/>
            <a:ext cx="13471891" cy="4192162"/>
            <a:chOff x="0" y="0"/>
            <a:chExt cx="3548152" cy="1104108"/>
          </a:xfrm>
        </p:grpSpPr>
        <p:sp>
          <p:nvSpPr>
            <p:cNvPr name="Freeform 7" id="7"/>
            <p:cNvSpPr/>
            <p:nvPr/>
          </p:nvSpPr>
          <p:spPr>
            <a:xfrm flipH="false" flipV="false" rot="0">
              <a:off x="0" y="0"/>
              <a:ext cx="3548152" cy="1104108"/>
            </a:xfrm>
            <a:custGeom>
              <a:avLst/>
              <a:gdLst/>
              <a:ahLst/>
              <a:cxnLst/>
              <a:rect r="r" b="b" t="t" l="l"/>
              <a:pathLst>
                <a:path h="1104108" w="3548152">
                  <a:moveTo>
                    <a:pt x="29308" y="0"/>
                  </a:moveTo>
                  <a:lnTo>
                    <a:pt x="3518844" y="0"/>
                  </a:lnTo>
                  <a:cubicBezTo>
                    <a:pt x="3535031" y="0"/>
                    <a:pt x="3548152" y="13122"/>
                    <a:pt x="3548152" y="29308"/>
                  </a:cubicBezTo>
                  <a:lnTo>
                    <a:pt x="3548152" y="1074800"/>
                  </a:lnTo>
                  <a:cubicBezTo>
                    <a:pt x="3548152" y="1090987"/>
                    <a:pt x="3535031" y="1104108"/>
                    <a:pt x="3518844" y="1104108"/>
                  </a:cubicBezTo>
                  <a:lnTo>
                    <a:pt x="29308" y="1104108"/>
                  </a:lnTo>
                  <a:cubicBezTo>
                    <a:pt x="13122" y="1104108"/>
                    <a:pt x="0" y="1090987"/>
                    <a:pt x="0" y="1074800"/>
                  </a:cubicBezTo>
                  <a:lnTo>
                    <a:pt x="0" y="29308"/>
                  </a:lnTo>
                  <a:cubicBezTo>
                    <a:pt x="0" y="13122"/>
                    <a:pt x="13122" y="0"/>
                    <a:pt x="29308" y="0"/>
                  </a:cubicBezTo>
                  <a:close/>
                </a:path>
              </a:pathLst>
            </a:custGeom>
            <a:solidFill>
              <a:srgbClr val="000000"/>
            </a:solidFill>
            <a:ln w="38100" cap="rnd">
              <a:solidFill>
                <a:srgbClr val="000000"/>
              </a:solidFill>
              <a:prstDash val="solid"/>
              <a:round/>
            </a:ln>
          </p:spPr>
        </p:sp>
        <p:sp>
          <p:nvSpPr>
            <p:cNvPr name="TextBox 8" id="8"/>
            <p:cNvSpPr txBox="true"/>
            <p:nvPr/>
          </p:nvSpPr>
          <p:spPr>
            <a:xfrm>
              <a:off x="0" y="-38100"/>
              <a:ext cx="3548152" cy="114220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223620" y="2633839"/>
            <a:ext cx="12697522" cy="1526540"/>
          </a:xfrm>
          <a:prstGeom prst="rect">
            <a:avLst/>
          </a:prstGeom>
        </p:spPr>
        <p:txBody>
          <a:bodyPr anchor="t" rtlCol="false" tIns="0" lIns="0" bIns="0" rIns="0">
            <a:spAutoFit/>
          </a:bodyPr>
          <a:lstStyle/>
          <a:p>
            <a:pPr algn="l">
              <a:lnSpc>
                <a:spcPts val="4060"/>
              </a:lnSpc>
              <a:spcBef>
                <a:spcPct val="0"/>
              </a:spcBef>
            </a:pPr>
            <a:r>
              <a:rPr lang="en-US" sz="2900">
                <a:solidFill>
                  <a:srgbClr val="FFFFFF"/>
                </a:solidFill>
                <a:latin typeface="Open Sans 2"/>
                <a:ea typeface="Open Sans 2"/>
                <a:cs typeface="Open Sans 2"/>
                <a:sym typeface="Open Sans 2"/>
              </a:rPr>
              <a:t>Old energy tracking systems store data in separate places, take too long to update or match records, and make it hard for users to see what's really happening  which leads to delays, confusion, and wasted effort.</a:t>
            </a:r>
          </a:p>
        </p:txBody>
      </p:sp>
      <p:sp>
        <p:nvSpPr>
          <p:cNvPr name="TextBox 10" id="10"/>
          <p:cNvSpPr txBox="true"/>
          <p:nvPr/>
        </p:nvSpPr>
        <p:spPr>
          <a:xfrm rot="0">
            <a:off x="1223620" y="1418186"/>
            <a:ext cx="7385923" cy="1119704"/>
          </a:xfrm>
          <a:prstGeom prst="rect">
            <a:avLst/>
          </a:prstGeom>
        </p:spPr>
        <p:txBody>
          <a:bodyPr anchor="t" rtlCol="false" tIns="0" lIns="0" bIns="0" rIns="0">
            <a:spAutoFit/>
          </a:bodyPr>
          <a:lstStyle/>
          <a:p>
            <a:pPr algn="ctr">
              <a:lnSpc>
                <a:spcPts val="9159"/>
              </a:lnSpc>
              <a:spcBef>
                <a:spcPct val="0"/>
              </a:spcBef>
            </a:pPr>
            <a:r>
              <a:rPr lang="en-US" b="true" sz="6542">
                <a:solidFill>
                  <a:srgbClr val="FFFFFF"/>
                </a:solidFill>
                <a:latin typeface="Source Serif Pro Bold"/>
                <a:ea typeface="Source Serif Pro Bold"/>
                <a:cs typeface="Source Serif Pro Bold"/>
                <a:sym typeface="Source Serif Pro Bold"/>
              </a:rPr>
              <a:t>Problem Statement</a:t>
            </a:r>
          </a:p>
        </p:txBody>
      </p:sp>
      <p:grpSp>
        <p:nvGrpSpPr>
          <p:cNvPr name="Group 11" id="11"/>
          <p:cNvGrpSpPr/>
          <p:nvPr/>
        </p:nvGrpSpPr>
        <p:grpSpPr>
          <a:xfrm rot="0">
            <a:off x="4189606" y="5618324"/>
            <a:ext cx="13471891" cy="3944411"/>
            <a:chOff x="0" y="0"/>
            <a:chExt cx="3548152" cy="1038857"/>
          </a:xfrm>
        </p:grpSpPr>
        <p:sp>
          <p:nvSpPr>
            <p:cNvPr name="Freeform 12" id="12"/>
            <p:cNvSpPr/>
            <p:nvPr/>
          </p:nvSpPr>
          <p:spPr>
            <a:xfrm flipH="false" flipV="false" rot="0">
              <a:off x="0" y="0"/>
              <a:ext cx="3548152" cy="1038857"/>
            </a:xfrm>
            <a:custGeom>
              <a:avLst/>
              <a:gdLst/>
              <a:ahLst/>
              <a:cxnLst/>
              <a:rect r="r" b="b" t="t" l="l"/>
              <a:pathLst>
                <a:path h="1038857" w="3548152">
                  <a:moveTo>
                    <a:pt x="29308" y="0"/>
                  </a:moveTo>
                  <a:lnTo>
                    <a:pt x="3518844" y="0"/>
                  </a:lnTo>
                  <a:cubicBezTo>
                    <a:pt x="3535031" y="0"/>
                    <a:pt x="3548152" y="13122"/>
                    <a:pt x="3548152" y="29308"/>
                  </a:cubicBezTo>
                  <a:lnTo>
                    <a:pt x="3548152" y="1009549"/>
                  </a:lnTo>
                  <a:cubicBezTo>
                    <a:pt x="3548152" y="1025736"/>
                    <a:pt x="3535031" y="1038857"/>
                    <a:pt x="3518844" y="1038857"/>
                  </a:cubicBezTo>
                  <a:lnTo>
                    <a:pt x="29308" y="1038857"/>
                  </a:lnTo>
                  <a:cubicBezTo>
                    <a:pt x="13122" y="1038857"/>
                    <a:pt x="0" y="1025736"/>
                    <a:pt x="0" y="1009549"/>
                  </a:cubicBezTo>
                  <a:lnTo>
                    <a:pt x="0" y="29308"/>
                  </a:lnTo>
                  <a:cubicBezTo>
                    <a:pt x="0" y="13122"/>
                    <a:pt x="13122" y="0"/>
                    <a:pt x="29308" y="0"/>
                  </a:cubicBezTo>
                  <a:close/>
                </a:path>
              </a:pathLst>
            </a:custGeom>
            <a:solidFill>
              <a:srgbClr val="000000"/>
            </a:solidFill>
            <a:ln w="38100" cap="rnd">
              <a:solidFill>
                <a:srgbClr val="000000"/>
              </a:solidFill>
              <a:prstDash val="solid"/>
              <a:round/>
            </a:ln>
          </p:spPr>
        </p:sp>
        <p:sp>
          <p:nvSpPr>
            <p:cNvPr name="TextBox 13" id="13"/>
            <p:cNvSpPr txBox="true"/>
            <p:nvPr/>
          </p:nvSpPr>
          <p:spPr>
            <a:xfrm>
              <a:off x="0" y="-38100"/>
              <a:ext cx="3548152" cy="1076957"/>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787245" y="6028719"/>
            <a:ext cx="6048375" cy="1119704"/>
          </a:xfrm>
          <a:prstGeom prst="rect">
            <a:avLst/>
          </a:prstGeom>
        </p:spPr>
        <p:txBody>
          <a:bodyPr anchor="t" rtlCol="false" tIns="0" lIns="0" bIns="0" rIns="0">
            <a:spAutoFit/>
          </a:bodyPr>
          <a:lstStyle/>
          <a:p>
            <a:pPr algn="ctr">
              <a:lnSpc>
                <a:spcPts val="9159"/>
              </a:lnSpc>
              <a:spcBef>
                <a:spcPct val="0"/>
              </a:spcBef>
            </a:pPr>
            <a:r>
              <a:rPr lang="en-US" b="true" sz="6542">
                <a:solidFill>
                  <a:srgbClr val="FFFFFF"/>
                </a:solidFill>
                <a:latin typeface="Source Serif Pro Bold"/>
                <a:ea typeface="Source Serif Pro Bold"/>
                <a:cs typeface="Source Serif Pro Bold"/>
                <a:sym typeface="Source Serif Pro Bold"/>
              </a:rPr>
              <a:t>Why it matters?</a:t>
            </a:r>
          </a:p>
        </p:txBody>
      </p:sp>
      <p:sp>
        <p:nvSpPr>
          <p:cNvPr name="TextBox 15" id="15"/>
          <p:cNvSpPr txBox="true"/>
          <p:nvPr/>
        </p:nvSpPr>
        <p:spPr>
          <a:xfrm rot="0">
            <a:off x="4787245" y="7237323"/>
            <a:ext cx="12697522" cy="2555240"/>
          </a:xfrm>
          <a:prstGeom prst="rect">
            <a:avLst/>
          </a:prstGeom>
        </p:spPr>
        <p:txBody>
          <a:bodyPr anchor="t" rtlCol="false" tIns="0" lIns="0" bIns="0" rIns="0">
            <a:spAutoFit/>
          </a:bodyPr>
          <a:lstStyle/>
          <a:p>
            <a:pPr algn="l">
              <a:lnSpc>
                <a:spcPts val="4060"/>
              </a:lnSpc>
            </a:pPr>
            <a:r>
              <a:rPr lang="en-US" sz="2900">
                <a:solidFill>
                  <a:srgbClr val="FFFFFF"/>
                </a:solidFill>
                <a:latin typeface="Open Sans 1"/>
                <a:ea typeface="Open Sans 1"/>
                <a:cs typeface="Open Sans 1"/>
                <a:sym typeface="Open Sans 1"/>
              </a:rPr>
              <a:t>With the rise of renewable energy and decentralized grids, there is a growing need for a secure, real-time, and tamper-proof way to track energy generation, usage, and billing.</a:t>
            </a:r>
          </a:p>
          <a:p>
            <a:pPr algn="l">
              <a:lnSpc>
                <a:spcPts val="4060"/>
              </a:lnSpc>
            </a:pPr>
          </a:p>
          <a:p>
            <a:pPr algn="l">
              <a:lnSpc>
                <a:spcPts val="406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77083" r="0" b="0"/>
            </a:stretch>
          </a:blipFill>
        </p:spPr>
      </p:sp>
      <p:sp>
        <p:nvSpPr>
          <p:cNvPr name="Freeform 3" id="3"/>
          <p:cNvSpPr/>
          <p:nvPr/>
        </p:nvSpPr>
        <p:spPr>
          <a:xfrm flipH="true" flipV="true" rot="0">
            <a:off x="10626524" y="-1089004"/>
            <a:ext cx="9962993" cy="5189059"/>
          </a:xfrm>
          <a:custGeom>
            <a:avLst/>
            <a:gdLst/>
            <a:ahLst/>
            <a:cxnLst/>
            <a:rect r="r" b="b" t="t" l="l"/>
            <a:pathLst>
              <a:path h="5189059" w="9962993">
                <a:moveTo>
                  <a:pt x="9962993" y="5189059"/>
                </a:moveTo>
                <a:lnTo>
                  <a:pt x="0" y="5189059"/>
                </a:lnTo>
                <a:lnTo>
                  <a:pt x="0" y="0"/>
                </a:lnTo>
                <a:lnTo>
                  <a:pt x="9962993" y="0"/>
                </a:lnTo>
                <a:lnTo>
                  <a:pt x="9962993" y="5189059"/>
                </a:lnTo>
                <a:close/>
              </a:path>
            </a:pathLst>
          </a:custGeom>
          <a:blipFill>
            <a:blip r:embed="rId3"/>
            <a:stretch>
              <a:fillRect l="0" t="0" r="0" b="0"/>
            </a:stretch>
          </a:blipFill>
        </p:spPr>
      </p:sp>
      <p:sp>
        <p:nvSpPr>
          <p:cNvPr name="Freeform 4" id="4"/>
          <p:cNvSpPr/>
          <p:nvPr/>
        </p:nvSpPr>
        <p:spPr>
          <a:xfrm flipH="false" flipV="true" rot="-5400000">
            <a:off x="-2339417" y="1527733"/>
            <a:ext cx="9162933" cy="12793529"/>
          </a:xfrm>
          <a:custGeom>
            <a:avLst/>
            <a:gdLst/>
            <a:ahLst/>
            <a:cxnLst/>
            <a:rect r="r" b="b" t="t" l="l"/>
            <a:pathLst>
              <a:path h="12793529" w="9162933">
                <a:moveTo>
                  <a:pt x="0" y="12793529"/>
                </a:moveTo>
                <a:lnTo>
                  <a:pt x="9162932" y="12793529"/>
                </a:lnTo>
                <a:lnTo>
                  <a:pt x="9162932" y="0"/>
                </a:lnTo>
                <a:lnTo>
                  <a:pt x="0" y="0"/>
                </a:lnTo>
                <a:lnTo>
                  <a:pt x="0" y="127935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9917" y="1673848"/>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20587" y="892386"/>
            <a:ext cx="16641096" cy="8576162"/>
            <a:chOff x="0" y="0"/>
            <a:chExt cx="4382840" cy="2258742"/>
          </a:xfrm>
        </p:grpSpPr>
        <p:sp>
          <p:nvSpPr>
            <p:cNvPr name="Freeform 7" id="7"/>
            <p:cNvSpPr/>
            <p:nvPr/>
          </p:nvSpPr>
          <p:spPr>
            <a:xfrm flipH="false" flipV="false" rot="0">
              <a:off x="0" y="0"/>
              <a:ext cx="4382840" cy="2258742"/>
            </a:xfrm>
            <a:custGeom>
              <a:avLst/>
              <a:gdLst/>
              <a:ahLst/>
              <a:cxnLst/>
              <a:rect r="r" b="b" t="t" l="l"/>
              <a:pathLst>
                <a:path h="2258742" w="4382840">
                  <a:moveTo>
                    <a:pt x="23727" y="0"/>
                  </a:moveTo>
                  <a:lnTo>
                    <a:pt x="4359113" y="0"/>
                  </a:lnTo>
                  <a:cubicBezTo>
                    <a:pt x="4372218" y="0"/>
                    <a:pt x="4382840" y="10623"/>
                    <a:pt x="4382840" y="23727"/>
                  </a:cubicBezTo>
                  <a:lnTo>
                    <a:pt x="4382840" y="2235016"/>
                  </a:lnTo>
                  <a:cubicBezTo>
                    <a:pt x="4382840" y="2248120"/>
                    <a:pt x="4372218" y="2258742"/>
                    <a:pt x="4359113" y="2258742"/>
                  </a:cubicBezTo>
                  <a:lnTo>
                    <a:pt x="23727" y="2258742"/>
                  </a:lnTo>
                  <a:cubicBezTo>
                    <a:pt x="10623" y="2258742"/>
                    <a:pt x="0" y="2248120"/>
                    <a:pt x="0" y="2235016"/>
                  </a:cubicBezTo>
                  <a:lnTo>
                    <a:pt x="0" y="23727"/>
                  </a:lnTo>
                  <a:cubicBezTo>
                    <a:pt x="0" y="10623"/>
                    <a:pt x="10623" y="0"/>
                    <a:pt x="23727" y="0"/>
                  </a:cubicBezTo>
                  <a:close/>
                </a:path>
              </a:pathLst>
            </a:custGeom>
            <a:solidFill>
              <a:srgbClr val="000000"/>
            </a:solidFill>
            <a:ln w="38100" cap="rnd">
              <a:solidFill>
                <a:srgbClr val="000000"/>
              </a:solidFill>
              <a:prstDash val="solid"/>
              <a:round/>
            </a:ln>
          </p:spPr>
        </p:sp>
        <p:sp>
          <p:nvSpPr>
            <p:cNvPr name="TextBox 8" id="8"/>
            <p:cNvSpPr txBox="true"/>
            <p:nvPr/>
          </p:nvSpPr>
          <p:spPr>
            <a:xfrm>
              <a:off x="0" y="-38100"/>
              <a:ext cx="4382840" cy="2296842"/>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568875" y="3285881"/>
            <a:ext cx="7269408" cy="4256630"/>
          </a:xfrm>
          <a:prstGeom prst="rect">
            <a:avLst/>
          </a:prstGeom>
        </p:spPr>
        <p:txBody>
          <a:bodyPr anchor="t" rtlCol="false" tIns="0" lIns="0" bIns="0" rIns="0">
            <a:spAutoFit/>
          </a:bodyPr>
          <a:lstStyle/>
          <a:p>
            <a:pPr algn="l">
              <a:lnSpc>
                <a:spcPts val="4200"/>
              </a:lnSpc>
            </a:pPr>
            <a:r>
              <a:rPr lang="en-US" sz="3000" b="true">
                <a:solidFill>
                  <a:srgbClr val="FFFFFF"/>
                </a:solidFill>
                <a:latin typeface="Open Sans 1 Bold"/>
                <a:ea typeface="Open Sans 1 Bold"/>
                <a:cs typeface="Open Sans 1 Bold"/>
                <a:sym typeface="Open Sans 1 Bold"/>
              </a:rPr>
              <a:t>Our Approach:</a:t>
            </a:r>
          </a:p>
          <a:p>
            <a:pPr algn="l">
              <a:lnSpc>
                <a:spcPts val="4200"/>
              </a:lnSpc>
              <a:spcBef>
                <a:spcPct val="0"/>
              </a:spcBef>
            </a:pPr>
            <a:r>
              <a:rPr lang="en-US" sz="3000">
                <a:solidFill>
                  <a:srgbClr val="FFFFFF"/>
                </a:solidFill>
                <a:latin typeface="Open Sans 1"/>
                <a:ea typeface="Open Sans 1"/>
                <a:cs typeface="Open Sans 1"/>
                <a:sym typeface="Open Sans 1"/>
              </a:rPr>
              <a:t>W</a:t>
            </a:r>
            <a:r>
              <a:rPr lang="en-US" sz="3000">
                <a:solidFill>
                  <a:srgbClr val="FFFFFF"/>
                </a:solidFill>
                <a:latin typeface="Open Sans 1"/>
                <a:ea typeface="Open Sans 1"/>
                <a:cs typeface="Open Sans 1"/>
                <a:sym typeface="Open Sans 1"/>
              </a:rPr>
              <a:t>e designed a web-based platform that records energy data from IoT devices, stores it on a blockchain via smart contracts, and provides real-time insights and reports to consumer and producer.</a:t>
            </a:r>
          </a:p>
          <a:p>
            <a:pPr algn="l">
              <a:lnSpc>
                <a:spcPts val="4315"/>
              </a:lnSpc>
              <a:spcBef>
                <a:spcPct val="0"/>
              </a:spcBef>
            </a:pPr>
          </a:p>
        </p:txBody>
      </p:sp>
      <p:sp>
        <p:nvSpPr>
          <p:cNvPr name="TextBox 10" id="10"/>
          <p:cNvSpPr txBox="true"/>
          <p:nvPr/>
        </p:nvSpPr>
        <p:spPr>
          <a:xfrm rot="0">
            <a:off x="1439826" y="2048267"/>
            <a:ext cx="8706548" cy="882028"/>
          </a:xfrm>
          <a:prstGeom prst="rect">
            <a:avLst/>
          </a:prstGeom>
        </p:spPr>
        <p:txBody>
          <a:bodyPr anchor="t" rtlCol="false" tIns="0" lIns="0" bIns="0" rIns="0">
            <a:spAutoFit/>
          </a:bodyPr>
          <a:lstStyle/>
          <a:p>
            <a:pPr algn="l">
              <a:lnSpc>
                <a:spcPts val="6630"/>
              </a:lnSpc>
            </a:pPr>
            <a:r>
              <a:rPr lang="en-US" sz="6500" b="true">
                <a:solidFill>
                  <a:srgbClr val="FFFFFF"/>
                </a:solidFill>
                <a:latin typeface="Source Serif Pro Bold"/>
                <a:ea typeface="Source Serif Pro Bold"/>
                <a:cs typeface="Source Serif Pro Bold"/>
                <a:sym typeface="Source Serif Pro Bold"/>
              </a:rPr>
              <a:t>Solution Overview</a:t>
            </a:r>
          </a:p>
        </p:txBody>
      </p:sp>
      <p:sp>
        <p:nvSpPr>
          <p:cNvPr name="Freeform 11" id="11"/>
          <p:cNvSpPr/>
          <p:nvPr/>
        </p:nvSpPr>
        <p:spPr>
          <a:xfrm flipH="false" flipV="false" rot="0">
            <a:off x="9757139" y="923576"/>
            <a:ext cx="7887852" cy="8439849"/>
          </a:xfrm>
          <a:custGeom>
            <a:avLst/>
            <a:gdLst/>
            <a:ahLst/>
            <a:cxnLst/>
            <a:rect r="r" b="b" t="t" l="l"/>
            <a:pathLst>
              <a:path h="8439849" w="7887852">
                <a:moveTo>
                  <a:pt x="0" y="0"/>
                </a:moveTo>
                <a:lnTo>
                  <a:pt x="7887851" y="0"/>
                </a:lnTo>
                <a:lnTo>
                  <a:pt x="7887851" y="8439848"/>
                </a:lnTo>
                <a:lnTo>
                  <a:pt x="0" y="8439848"/>
                </a:lnTo>
                <a:lnTo>
                  <a:pt x="0" y="0"/>
                </a:lnTo>
                <a:close/>
              </a:path>
            </a:pathLst>
          </a:custGeom>
          <a:blipFill>
            <a:blip r:embed="rId8"/>
            <a:stretch>
              <a:fillRect l="0" t="-1816" r="0" b="-181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77083" r="0" b="0"/>
            </a:stretch>
          </a:blipFill>
        </p:spPr>
      </p:sp>
      <p:sp>
        <p:nvSpPr>
          <p:cNvPr name="Freeform 3" id="3"/>
          <p:cNvSpPr/>
          <p:nvPr/>
        </p:nvSpPr>
        <p:spPr>
          <a:xfrm flipH="false" flipV="true" rot="-5400000">
            <a:off x="-2339417" y="1527733"/>
            <a:ext cx="9162933" cy="12793529"/>
          </a:xfrm>
          <a:custGeom>
            <a:avLst/>
            <a:gdLst/>
            <a:ahLst/>
            <a:cxnLst/>
            <a:rect r="r" b="b" t="t" l="l"/>
            <a:pathLst>
              <a:path h="12793529" w="9162933">
                <a:moveTo>
                  <a:pt x="0" y="12793529"/>
                </a:moveTo>
                <a:lnTo>
                  <a:pt x="9162932" y="12793529"/>
                </a:lnTo>
                <a:lnTo>
                  <a:pt x="9162932" y="0"/>
                </a:lnTo>
                <a:lnTo>
                  <a:pt x="0" y="0"/>
                </a:lnTo>
                <a:lnTo>
                  <a:pt x="0" y="1279352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29917" y="1673848"/>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0010579" y="2034445"/>
            <a:ext cx="7248721" cy="2041097"/>
            <a:chOff x="0" y="0"/>
            <a:chExt cx="1909128" cy="537573"/>
          </a:xfrm>
        </p:grpSpPr>
        <p:sp>
          <p:nvSpPr>
            <p:cNvPr name="Freeform 6" id="6"/>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7" id="7"/>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Immutable Ledger</a:t>
              </a:r>
            </a:p>
            <a:p>
              <a:pPr algn="ctr">
                <a:lnSpc>
                  <a:spcPts val="4900"/>
                </a:lnSpc>
              </a:pPr>
            </a:p>
          </p:txBody>
        </p:sp>
      </p:grpSp>
      <p:grpSp>
        <p:nvGrpSpPr>
          <p:cNvPr name="Group 8" id="8"/>
          <p:cNvGrpSpPr/>
          <p:nvPr/>
        </p:nvGrpSpPr>
        <p:grpSpPr>
          <a:xfrm rot="0">
            <a:off x="10010579" y="4421752"/>
            <a:ext cx="7248721" cy="2041097"/>
            <a:chOff x="0" y="0"/>
            <a:chExt cx="1909128" cy="537573"/>
          </a:xfrm>
        </p:grpSpPr>
        <p:sp>
          <p:nvSpPr>
            <p:cNvPr name="Freeform 9" id="9"/>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10" id="10"/>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P2P Credit Transfers</a:t>
              </a:r>
            </a:p>
            <a:p>
              <a:pPr algn="ctr">
                <a:lnSpc>
                  <a:spcPts val="4900"/>
                </a:lnSpc>
              </a:pPr>
            </a:p>
          </p:txBody>
        </p:sp>
      </p:grpSp>
      <p:grpSp>
        <p:nvGrpSpPr>
          <p:cNvPr name="Group 11" id="11"/>
          <p:cNvGrpSpPr/>
          <p:nvPr/>
        </p:nvGrpSpPr>
        <p:grpSpPr>
          <a:xfrm rot="0">
            <a:off x="10010579" y="6805749"/>
            <a:ext cx="7248721" cy="2041097"/>
            <a:chOff x="0" y="0"/>
            <a:chExt cx="1909128" cy="537573"/>
          </a:xfrm>
        </p:grpSpPr>
        <p:sp>
          <p:nvSpPr>
            <p:cNvPr name="Freeform 12" id="12"/>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13" id="13"/>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Intuitive UI Design</a:t>
              </a:r>
            </a:p>
            <a:p>
              <a:pPr algn="ctr">
                <a:lnSpc>
                  <a:spcPts val="4900"/>
                </a:lnSpc>
              </a:pPr>
            </a:p>
          </p:txBody>
        </p:sp>
      </p:grpSp>
      <p:grpSp>
        <p:nvGrpSpPr>
          <p:cNvPr name="Group 14" id="14"/>
          <p:cNvGrpSpPr/>
          <p:nvPr/>
        </p:nvGrpSpPr>
        <p:grpSpPr>
          <a:xfrm rot="0">
            <a:off x="2226443" y="2034445"/>
            <a:ext cx="7248721" cy="2041097"/>
            <a:chOff x="0" y="0"/>
            <a:chExt cx="1909128" cy="537573"/>
          </a:xfrm>
        </p:grpSpPr>
        <p:sp>
          <p:nvSpPr>
            <p:cNvPr name="Freeform 15" id="15"/>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16" id="16"/>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Credit System</a:t>
              </a:r>
            </a:p>
            <a:p>
              <a:pPr algn="ctr">
                <a:lnSpc>
                  <a:spcPts val="4900"/>
                </a:lnSpc>
              </a:pPr>
            </a:p>
          </p:txBody>
        </p:sp>
      </p:grpSp>
      <p:grpSp>
        <p:nvGrpSpPr>
          <p:cNvPr name="Group 17" id="17"/>
          <p:cNvGrpSpPr/>
          <p:nvPr/>
        </p:nvGrpSpPr>
        <p:grpSpPr>
          <a:xfrm rot="0">
            <a:off x="2226443" y="6805749"/>
            <a:ext cx="7248721" cy="2041097"/>
            <a:chOff x="0" y="0"/>
            <a:chExt cx="1909128" cy="537573"/>
          </a:xfrm>
        </p:grpSpPr>
        <p:sp>
          <p:nvSpPr>
            <p:cNvPr name="Freeform 18" id="18"/>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19" id="19"/>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Unified User Dashboard</a:t>
              </a:r>
            </a:p>
            <a:p>
              <a:pPr algn="ctr">
                <a:lnSpc>
                  <a:spcPts val="4900"/>
                </a:lnSpc>
              </a:pPr>
            </a:p>
          </p:txBody>
        </p:sp>
      </p:grpSp>
      <p:grpSp>
        <p:nvGrpSpPr>
          <p:cNvPr name="Group 20" id="20"/>
          <p:cNvGrpSpPr/>
          <p:nvPr/>
        </p:nvGrpSpPr>
        <p:grpSpPr>
          <a:xfrm rot="0">
            <a:off x="2226443" y="4421752"/>
            <a:ext cx="7248721" cy="2041097"/>
            <a:chOff x="0" y="0"/>
            <a:chExt cx="1909128" cy="537573"/>
          </a:xfrm>
        </p:grpSpPr>
        <p:sp>
          <p:nvSpPr>
            <p:cNvPr name="Freeform 21" id="21"/>
            <p:cNvSpPr/>
            <p:nvPr/>
          </p:nvSpPr>
          <p:spPr>
            <a:xfrm flipH="false" flipV="false" rot="0">
              <a:off x="0" y="0"/>
              <a:ext cx="1909128" cy="537573"/>
            </a:xfrm>
            <a:custGeom>
              <a:avLst/>
              <a:gdLst/>
              <a:ahLst/>
              <a:cxnLst/>
              <a:rect r="r" b="b" t="t" l="l"/>
              <a:pathLst>
                <a:path h="537573" w="1909128">
                  <a:moveTo>
                    <a:pt x="54470" y="0"/>
                  </a:moveTo>
                  <a:lnTo>
                    <a:pt x="1854658" y="0"/>
                  </a:lnTo>
                  <a:cubicBezTo>
                    <a:pt x="1884741" y="0"/>
                    <a:pt x="1909128" y="24387"/>
                    <a:pt x="1909128" y="54470"/>
                  </a:cubicBezTo>
                  <a:lnTo>
                    <a:pt x="1909128" y="483103"/>
                  </a:lnTo>
                  <a:cubicBezTo>
                    <a:pt x="1909128" y="513186"/>
                    <a:pt x="1884741" y="537573"/>
                    <a:pt x="1854658" y="537573"/>
                  </a:cubicBezTo>
                  <a:lnTo>
                    <a:pt x="54470" y="537573"/>
                  </a:lnTo>
                  <a:cubicBezTo>
                    <a:pt x="40024" y="537573"/>
                    <a:pt x="26169" y="531834"/>
                    <a:pt x="15954" y="521619"/>
                  </a:cubicBezTo>
                  <a:cubicBezTo>
                    <a:pt x="5739" y="511404"/>
                    <a:pt x="0" y="497549"/>
                    <a:pt x="0" y="483103"/>
                  </a:cubicBezTo>
                  <a:lnTo>
                    <a:pt x="0" y="54470"/>
                  </a:lnTo>
                  <a:cubicBezTo>
                    <a:pt x="0" y="24387"/>
                    <a:pt x="24387" y="0"/>
                    <a:pt x="54470" y="0"/>
                  </a:cubicBezTo>
                  <a:close/>
                </a:path>
              </a:pathLst>
            </a:custGeom>
            <a:solidFill>
              <a:srgbClr val="000000"/>
            </a:solidFill>
          </p:spPr>
        </p:sp>
        <p:sp>
          <p:nvSpPr>
            <p:cNvPr name="TextBox 22" id="22"/>
            <p:cNvSpPr txBox="true"/>
            <p:nvPr/>
          </p:nvSpPr>
          <p:spPr>
            <a:xfrm>
              <a:off x="0" y="-66675"/>
              <a:ext cx="1909128" cy="604248"/>
            </a:xfrm>
            <a:prstGeom prst="rect">
              <a:avLst/>
            </a:prstGeom>
          </p:spPr>
          <p:txBody>
            <a:bodyPr anchor="ctr" rtlCol="false" tIns="50800" lIns="50800" bIns="50800" rIns="50800"/>
            <a:lstStyle/>
            <a:p>
              <a:pPr algn="ctr">
                <a:lnSpc>
                  <a:spcPts val="4900"/>
                </a:lnSpc>
              </a:pPr>
            </a:p>
            <a:p>
              <a:pPr algn="ctr">
                <a:lnSpc>
                  <a:spcPts val="4900"/>
                </a:lnSpc>
              </a:pPr>
              <a:r>
                <a:rPr lang="en-US" sz="3500">
                  <a:solidFill>
                    <a:srgbClr val="FFFFFF"/>
                  </a:solidFill>
                  <a:latin typeface="Open Sans 1"/>
                  <a:ea typeface="Open Sans 1"/>
                  <a:cs typeface="Open Sans 1"/>
                  <a:sym typeface="Open Sans 1"/>
                </a:rPr>
                <a:t>💸 ETH Payments</a:t>
              </a:r>
            </a:p>
            <a:p>
              <a:pPr algn="ctr">
                <a:lnSpc>
                  <a:spcPts val="4900"/>
                </a:lnSpc>
              </a:pPr>
            </a:p>
          </p:txBody>
        </p:sp>
      </p:grpSp>
      <p:sp>
        <p:nvSpPr>
          <p:cNvPr name="TextBox 23" id="23"/>
          <p:cNvSpPr txBox="true"/>
          <p:nvPr/>
        </p:nvSpPr>
        <p:spPr>
          <a:xfrm rot="0">
            <a:off x="1862231" y="406936"/>
            <a:ext cx="14859733" cy="1119704"/>
          </a:xfrm>
          <a:prstGeom prst="rect">
            <a:avLst/>
          </a:prstGeom>
        </p:spPr>
        <p:txBody>
          <a:bodyPr anchor="t" rtlCol="false" tIns="0" lIns="0" bIns="0" rIns="0">
            <a:spAutoFit/>
          </a:bodyPr>
          <a:lstStyle/>
          <a:p>
            <a:pPr algn="ctr">
              <a:lnSpc>
                <a:spcPts val="9159"/>
              </a:lnSpc>
              <a:spcBef>
                <a:spcPct val="0"/>
              </a:spcBef>
            </a:pPr>
            <a:r>
              <a:rPr lang="en-US" b="true" sz="6542">
                <a:solidFill>
                  <a:srgbClr val="FFFFFF"/>
                </a:solidFill>
                <a:latin typeface="Source Serif Pro Bold"/>
                <a:ea typeface="Source Serif Pro Bold"/>
                <a:cs typeface="Source Serif Pro Bold"/>
                <a:sym typeface="Source Serif Pro Bold"/>
              </a:rPr>
              <a:t>Key Features/Functionality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77083" r="0" b="0"/>
            </a:stretch>
          </a:blipFill>
        </p:spPr>
      </p:sp>
      <p:sp>
        <p:nvSpPr>
          <p:cNvPr name="Freeform 3" id="3"/>
          <p:cNvSpPr/>
          <p:nvPr/>
        </p:nvSpPr>
        <p:spPr>
          <a:xfrm flipH="true" flipV="true" rot="0">
            <a:off x="10626524" y="-1089004"/>
            <a:ext cx="9962993" cy="5189059"/>
          </a:xfrm>
          <a:custGeom>
            <a:avLst/>
            <a:gdLst/>
            <a:ahLst/>
            <a:cxnLst/>
            <a:rect r="r" b="b" t="t" l="l"/>
            <a:pathLst>
              <a:path h="5189059" w="9962993">
                <a:moveTo>
                  <a:pt x="9962993" y="5189059"/>
                </a:moveTo>
                <a:lnTo>
                  <a:pt x="0" y="5189059"/>
                </a:lnTo>
                <a:lnTo>
                  <a:pt x="0" y="0"/>
                </a:lnTo>
                <a:lnTo>
                  <a:pt x="9962993" y="0"/>
                </a:lnTo>
                <a:lnTo>
                  <a:pt x="9962993" y="5189059"/>
                </a:lnTo>
                <a:close/>
              </a:path>
            </a:pathLst>
          </a:custGeom>
          <a:blipFill>
            <a:blip r:embed="rId3"/>
            <a:stretch>
              <a:fillRect l="0" t="0" r="0" b="0"/>
            </a:stretch>
          </a:blipFill>
        </p:spPr>
      </p:sp>
      <p:sp>
        <p:nvSpPr>
          <p:cNvPr name="Freeform 4" id="4"/>
          <p:cNvSpPr/>
          <p:nvPr/>
        </p:nvSpPr>
        <p:spPr>
          <a:xfrm flipH="false" flipV="true" rot="-5400000">
            <a:off x="-2339417" y="1527733"/>
            <a:ext cx="9162933" cy="12793529"/>
          </a:xfrm>
          <a:custGeom>
            <a:avLst/>
            <a:gdLst/>
            <a:ahLst/>
            <a:cxnLst/>
            <a:rect r="r" b="b" t="t" l="l"/>
            <a:pathLst>
              <a:path h="12793529" w="9162933">
                <a:moveTo>
                  <a:pt x="0" y="12793529"/>
                </a:moveTo>
                <a:lnTo>
                  <a:pt x="9162932" y="12793529"/>
                </a:lnTo>
                <a:lnTo>
                  <a:pt x="9162932" y="0"/>
                </a:lnTo>
                <a:lnTo>
                  <a:pt x="0" y="0"/>
                </a:lnTo>
                <a:lnTo>
                  <a:pt x="0" y="127935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9917" y="1673848"/>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122796" y="1785712"/>
            <a:ext cx="14338603" cy="6869592"/>
            <a:chOff x="0" y="0"/>
            <a:chExt cx="3776422" cy="1809275"/>
          </a:xfrm>
        </p:grpSpPr>
        <p:sp>
          <p:nvSpPr>
            <p:cNvPr name="Freeform 7" id="7"/>
            <p:cNvSpPr/>
            <p:nvPr/>
          </p:nvSpPr>
          <p:spPr>
            <a:xfrm flipH="false" flipV="false" rot="0">
              <a:off x="0" y="0"/>
              <a:ext cx="3776422" cy="1809275"/>
            </a:xfrm>
            <a:custGeom>
              <a:avLst/>
              <a:gdLst/>
              <a:ahLst/>
              <a:cxnLst/>
              <a:rect r="r" b="b" t="t" l="l"/>
              <a:pathLst>
                <a:path h="1809275" w="3776422">
                  <a:moveTo>
                    <a:pt x="27537" y="0"/>
                  </a:moveTo>
                  <a:lnTo>
                    <a:pt x="3748886" y="0"/>
                  </a:lnTo>
                  <a:cubicBezTo>
                    <a:pt x="3764093" y="0"/>
                    <a:pt x="3776422" y="12329"/>
                    <a:pt x="3776422" y="27537"/>
                  </a:cubicBezTo>
                  <a:lnTo>
                    <a:pt x="3776422" y="1781739"/>
                  </a:lnTo>
                  <a:cubicBezTo>
                    <a:pt x="3776422" y="1796947"/>
                    <a:pt x="3764093" y="1809275"/>
                    <a:pt x="3748886" y="1809275"/>
                  </a:cubicBezTo>
                  <a:lnTo>
                    <a:pt x="27537" y="1809275"/>
                  </a:lnTo>
                  <a:cubicBezTo>
                    <a:pt x="12329" y="1809275"/>
                    <a:pt x="0" y="1796947"/>
                    <a:pt x="0" y="1781739"/>
                  </a:cubicBezTo>
                  <a:lnTo>
                    <a:pt x="0" y="27537"/>
                  </a:lnTo>
                  <a:cubicBezTo>
                    <a:pt x="0" y="12329"/>
                    <a:pt x="12329" y="0"/>
                    <a:pt x="27537" y="0"/>
                  </a:cubicBezTo>
                  <a:close/>
                </a:path>
              </a:pathLst>
            </a:custGeom>
            <a:solidFill>
              <a:srgbClr val="000000"/>
            </a:solidFill>
            <a:ln w="38100" cap="rnd">
              <a:solidFill>
                <a:srgbClr val="000000"/>
              </a:solidFill>
              <a:prstDash val="solid"/>
              <a:round/>
            </a:ln>
          </p:spPr>
        </p:sp>
        <p:sp>
          <p:nvSpPr>
            <p:cNvPr name="TextBox 8" id="8"/>
            <p:cNvSpPr txBox="true"/>
            <p:nvPr/>
          </p:nvSpPr>
          <p:spPr>
            <a:xfrm>
              <a:off x="0" y="-38100"/>
              <a:ext cx="3776422" cy="1847375"/>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2723580" y="3377263"/>
            <a:ext cx="12840839" cy="4547234"/>
          </a:xfrm>
          <a:prstGeom prst="rect">
            <a:avLst/>
          </a:prstGeom>
        </p:spPr>
        <p:txBody>
          <a:bodyPr anchor="t" rtlCol="false" tIns="0" lIns="0" bIns="0" rIns="0">
            <a:spAutoFit/>
          </a:bodyPr>
          <a:lstStyle/>
          <a:p>
            <a:pPr algn="l">
              <a:lnSpc>
                <a:spcPts val="5220"/>
              </a:lnSpc>
            </a:pPr>
            <a:r>
              <a:rPr lang="en-US" sz="3000" b="true">
                <a:solidFill>
                  <a:srgbClr val="FFFFFF"/>
                </a:solidFill>
                <a:latin typeface="Open Sans 1 Bold"/>
                <a:ea typeface="Open Sans 1 Bold"/>
                <a:cs typeface="Open Sans 1 Bold"/>
                <a:sym typeface="Open Sans 1 Bold"/>
              </a:rPr>
              <a:t>Frontend: </a:t>
            </a:r>
            <a:r>
              <a:rPr lang="en-US" sz="3000">
                <a:solidFill>
                  <a:srgbClr val="FFFFFF"/>
                </a:solidFill>
                <a:latin typeface="Open Sans 1"/>
                <a:ea typeface="Open Sans 1"/>
                <a:cs typeface="Open Sans 1"/>
                <a:sym typeface="Open Sans 1"/>
              </a:rPr>
              <a:t>React.js+ Tailwind css</a:t>
            </a:r>
          </a:p>
          <a:p>
            <a:pPr algn="l">
              <a:lnSpc>
                <a:spcPts val="5220"/>
              </a:lnSpc>
            </a:pPr>
            <a:r>
              <a:rPr lang="en-US" sz="3000" b="true">
                <a:solidFill>
                  <a:srgbClr val="FFFFFF"/>
                </a:solidFill>
                <a:latin typeface="Open Sans 1 Bold"/>
                <a:ea typeface="Open Sans 1 Bold"/>
                <a:cs typeface="Open Sans 1 Bold"/>
                <a:sym typeface="Open Sans 1 Bold"/>
              </a:rPr>
              <a:t>Backend:</a:t>
            </a:r>
            <a:r>
              <a:rPr lang="en-US" sz="3000">
                <a:solidFill>
                  <a:srgbClr val="FFFFFF"/>
                </a:solidFill>
                <a:latin typeface="Open Sans 1"/>
                <a:ea typeface="Open Sans 1"/>
                <a:cs typeface="Open Sans 1"/>
                <a:sym typeface="Open Sans 1"/>
              </a:rPr>
              <a:t> Node.js + Express</a:t>
            </a:r>
          </a:p>
          <a:p>
            <a:pPr algn="l">
              <a:lnSpc>
                <a:spcPts val="5220"/>
              </a:lnSpc>
            </a:pPr>
            <a:r>
              <a:rPr lang="en-US" sz="3000" b="true">
                <a:solidFill>
                  <a:srgbClr val="FFFFFF"/>
                </a:solidFill>
                <a:latin typeface="Open Sans 1 Bold"/>
                <a:ea typeface="Open Sans 1 Bold"/>
                <a:cs typeface="Open Sans 1 Bold"/>
                <a:sym typeface="Open Sans 1 Bold"/>
              </a:rPr>
              <a:t>Database:</a:t>
            </a:r>
            <a:r>
              <a:rPr lang="en-US" sz="3000">
                <a:solidFill>
                  <a:srgbClr val="FFFFFF"/>
                </a:solidFill>
                <a:latin typeface="Open Sans 1"/>
                <a:ea typeface="Open Sans 1"/>
                <a:cs typeface="Open Sans 1"/>
                <a:sym typeface="Open Sans 1"/>
              </a:rPr>
              <a:t> MySQL </a:t>
            </a:r>
          </a:p>
          <a:p>
            <a:pPr algn="l">
              <a:lnSpc>
                <a:spcPts val="5220"/>
              </a:lnSpc>
            </a:pPr>
            <a:r>
              <a:rPr lang="en-US" sz="3000" b="true">
                <a:solidFill>
                  <a:srgbClr val="FFFFFF"/>
                </a:solidFill>
                <a:latin typeface="Open Sans 1 Bold"/>
                <a:ea typeface="Open Sans 1 Bold"/>
                <a:cs typeface="Open Sans 1 Bold"/>
                <a:sym typeface="Open Sans 1 Bold"/>
              </a:rPr>
              <a:t>Blockchain: </a:t>
            </a:r>
            <a:r>
              <a:rPr lang="en-US" sz="3000">
                <a:solidFill>
                  <a:srgbClr val="FFFFFF"/>
                </a:solidFill>
                <a:latin typeface="Open Sans 1"/>
                <a:ea typeface="Open Sans 1"/>
                <a:cs typeface="Open Sans 1"/>
                <a:sym typeface="Open Sans 1"/>
              </a:rPr>
              <a:t>Ethereum ( Smart Contracts)</a:t>
            </a:r>
          </a:p>
          <a:p>
            <a:pPr algn="l">
              <a:lnSpc>
                <a:spcPts val="5220"/>
              </a:lnSpc>
            </a:pPr>
            <a:r>
              <a:rPr lang="en-US" sz="3000" b="true">
                <a:solidFill>
                  <a:srgbClr val="FFFFFF"/>
                </a:solidFill>
                <a:latin typeface="Open Sans 1 Bold"/>
                <a:ea typeface="Open Sans 1 Bold"/>
                <a:cs typeface="Open Sans 1 Bold"/>
                <a:sym typeface="Open Sans 1 Bold"/>
              </a:rPr>
              <a:t>Other:</a:t>
            </a:r>
            <a:r>
              <a:rPr lang="en-US" sz="3000">
                <a:solidFill>
                  <a:srgbClr val="FFFFFF"/>
                </a:solidFill>
                <a:latin typeface="Open Sans 1"/>
                <a:ea typeface="Open Sans 1"/>
                <a:cs typeface="Open Sans 1"/>
                <a:sym typeface="Open Sans 1"/>
              </a:rPr>
              <a:t> Figma/Canva (Design)</a:t>
            </a:r>
          </a:p>
          <a:p>
            <a:pPr algn="l">
              <a:lnSpc>
                <a:spcPts val="5220"/>
              </a:lnSpc>
            </a:pPr>
          </a:p>
          <a:p>
            <a:pPr algn="l">
              <a:lnSpc>
                <a:spcPts val="5220"/>
              </a:lnSpc>
            </a:pPr>
          </a:p>
        </p:txBody>
      </p:sp>
      <p:sp>
        <p:nvSpPr>
          <p:cNvPr name="TextBox 10" id="10"/>
          <p:cNvSpPr txBox="true"/>
          <p:nvPr/>
        </p:nvSpPr>
        <p:spPr>
          <a:xfrm rot="0">
            <a:off x="2767181" y="2344297"/>
            <a:ext cx="13496203" cy="882028"/>
          </a:xfrm>
          <a:prstGeom prst="rect">
            <a:avLst/>
          </a:prstGeom>
        </p:spPr>
        <p:txBody>
          <a:bodyPr anchor="t" rtlCol="false" tIns="0" lIns="0" bIns="0" rIns="0">
            <a:spAutoFit/>
          </a:bodyPr>
          <a:lstStyle/>
          <a:p>
            <a:pPr algn="l">
              <a:lnSpc>
                <a:spcPts val="6630"/>
              </a:lnSpc>
            </a:pPr>
            <a:r>
              <a:rPr lang="en-US" sz="6500" b="true">
                <a:solidFill>
                  <a:srgbClr val="FFFFFF"/>
                </a:solidFill>
                <a:latin typeface="Source Serif Pro Bold"/>
                <a:ea typeface="Source Serif Pro Bold"/>
                <a:cs typeface="Source Serif Pro Bold"/>
                <a:sym typeface="Source Serif Pro Bold"/>
              </a:rPr>
              <a:t>Tech Stack: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242943" y="-331308"/>
            <a:ext cx="18827138" cy="10618308"/>
          </a:xfrm>
          <a:custGeom>
            <a:avLst/>
            <a:gdLst/>
            <a:ahLst/>
            <a:cxnLst/>
            <a:rect r="r" b="b" t="t" l="l"/>
            <a:pathLst>
              <a:path h="10618308" w="18827138">
                <a:moveTo>
                  <a:pt x="0" y="0"/>
                </a:moveTo>
                <a:lnTo>
                  <a:pt x="18827138" y="0"/>
                </a:lnTo>
                <a:lnTo>
                  <a:pt x="18827138" y="10618308"/>
                </a:lnTo>
                <a:lnTo>
                  <a:pt x="0" y="10618308"/>
                </a:lnTo>
                <a:lnTo>
                  <a:pt x="0" y="0"/>
                </a:lnTo>
                <a:close/>
              </a:path>
            </a:pathLst>
          </a:custGeom>
          <a:blipFill>
            <a:blip r:embed="rId2"/>
            <a:stretch>
              <a:fillRect l="-54433" t="-85255" r="-22410" b="-128303"/>
            </a:stretch>
          </a:blipFill>
        </p:spPr>
      </p:sp>
      <p:sp>
        <p:nvSpPr>
          <p:cNvPr name="Freeform 3" id="3"/>
          <p:cNvSpPr/>
          <p:nvPr/>
        </p:nvSpPr>
        <p:spPr>
          <a:xfrm flipH="false" flipV="false" rot="0">
            <a:off x="15608021" y="631889"/>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227519"/>
            <a:ext cx="3871857" cy="2118962"/>
          </a:xfrm>
          <a:custGeom>
            <a:avLst/>
            <a:gdLst/>
            <a:ahLst/>
            <a:cxnLst/>
            <a:rect r="r" b="b" t="t" l="l"/>
            <a:pathLst>
              <a:path h="2118962" w="3871857">
                <a:moveTo>
                  <a:pt x="0" y="0"/>
                </a:moveTo>
                <a:lnTo>
                  <a:pt x="3871857" y="0"/>
                </a:lnTo>
                <a:lnTo>
                  <a:pt x="3871857" y="2118962"/>
                </a:lnTo>
                <a:lnTo>
                  <a:pt x="0" y="2118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7294473"/>
            <a:ext cx="1055546" cy="2992527"/>
          </a:xfrm>
          <a:custGeom>
            <a:avLst/>
            <a:gdLst/>
            <a:ahLst/>
            <a:cxnLst/>
            <a:rect r="r" b="b" t="t" l="l"/>
            <a:pathLst>
              <a:path h="2992527" w="1055546">
                <a:moveTo>
                  <a:pt x="0" y="0"/>
                </a:moveTo>
                <a:lnTo>
                  <a:pt x="1055546" y="0"/>
                </a:lnTo>
                <a:lnTo>
                  <a:pt x="1055546" y="2992527"/>
                </a:lnTo>
                <a:lnTo>
                  <a:pt x="0" y="29925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56473" y="1763237"/>
            <a:ext cx="15175054" cy="8229600"/>
          </a:xfrm>
          <a:custGeom>
            <a:avLst/>
            <a:gdLst/>
            <a:ahLst/>
            <a:cxnLst/>
            <a:rect r="r" b="b" t="t" l="l"/>
            <a:pathLst>
              <a:path h="8229600" w="15175054">
                <a:moveTo>
                  <a:pt x="0" y="0"/>
                </a:moveTo>
                <a:lnTo>
                  <a:pt x="15175054" y="0"/>
                </a:lnTo>
                <a:lnTo>
                  <a:pt x="15175054" y="8229600"/>
                </a:lnTo>
                <a:lnTo>
                  <a:pt x="0" y="8229600"/>
                </a:lnTo>
                <a:lnTo>
                  <a:pt x="0" y="0"/>
                </a:lnTo>
                <a:close/>
              </a:path>
            </a:pathLst>
          </a:custGeom>
          <a:blipFill>
            <a:blip r:embed="rId9"/>
            <a:stretch>
              <a:fillRect l="-6344" t="0" r="-6344" b="0"/>
            </a:stretch>
          </a:blipFill>
        </p:spPr>
      </p:sp>
      <p:sp>
        <p:nvSpPr>
          <p:cNvPr name="TextBox 7" id="7"/>
          <p:cNvSpPr txBox="true"/>
          <p:nvPr/>
        </p:nvSpPr>
        <p:spPr>
          <a:xfrm rot="0">
            <a:off x="7115276" y="450914"/>
            <a:ext cx="3239929" cy="1617555"/>
          </a:xfrm>
          <a:prstGeom prst="rect">
            <a:avLst/>
          </a:prstGeom>
        </p:spPr>
        <p:txBody>
          <a:bodyPr anchor="t" rtlCol="false" tIns="0" lIns="0" bIns="0" rIns="0">
            <a:spAutoFit/>
          </a:bodyPr>
          <a:lstStyle/>
          <a:p>
            <a:pPr algn="ctr">
              <a:lnSpc>
                <a:spcPts val="13218"/>
              </a:lnSpc>
              <a:spcBef>
                <a:spcPct val="0"/>
              </a:spcBef>
            </a:pPr>
            <a:r>
              <a:rPr lang="en-US" b="true" sz="9441">
                <a:solidFill>
                  <a:srgbClr val="FFFFFF"/>
                </a:solidFill>
                <a:latin typeface="Source Serif Pro Bold"/>
                <a:ea typeface="Source Serif Pro Bold"/>
                <a:cs typeface="Source Serif Pro Bold"/>
                <a:sym typeface="Source Serif Pro Bold"/>
              </a:rPr>
              <a:t>Demo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77083" r="0" b="0"/>
            </a:stretch>
          </a:blipFill>
        </p:spPr>
      </p:sp>
      <p:sp>
        <p:nvSpPr>
          <p:cNvPr name="Freeform 3" id="3"/>
          <p:cNvSpPr/>
          <p:nvPr/>
        </p:nvSpPr>
        <p:spPr>
          <a:xfrm flipH="true" flipV="true" rot="0">
            <a:off x="10626524" y="-1089004"/>
            <a:ext cx="9962993" cy="5189059"/>
          </a:xfrm>
          <a:custGeom>
            <a:avLst/>
            <a:gdLst/>
            <a:ahLst/>
            <a:cxnLst/>
            <a:rect r="r" b="b" t="t" l="l"/>
            <a:pathLst>
              <a:path h="5189059" w="9962993">
                <a:moveTo>
                  <a:pt x="9962993" y="5189059"/>
                </a:moveTo>
                <a:lnTo>
                  <a:pt x="0" y="5189059"/>
                </a:lnTo>
                <a:lnTo>
                  <a:pt x="0" y="0"/>
                </a:lnTo>
                <a:lnTo>
                  <a:pt x="9962993" y="0"/>
                </a:lnTo>
                <a:lnTo>
                  <a:pt x="9962993" y="5189059"/>
                </a:lnTo>
                <a:close/>
              </a:path>
            </a:pathLst>
          </a:custGeom>
          <a:blipFill>
            <a:blip r:embed="rId3"/>
            <a:stretch>
              <a:fillRect l="0" t="0" r="0" b="0"/>
            </a:stretch>
          </a:blipFill>
        </p:spPr>
      </p:sp>
      <p:sp>
        <p:nvSpPr>
          <p:cNvPr name="Freeform 4" id="4"/>
          <p:cNvSpPr/>
          <p:nvPr/>
        </p:nvSpPr>
        <p:spPr>
          <a:xfrm flipH="false" flipV="true" rot="-5400000">
            <a:off x="-2339417" y="1527733"/>
            <a:ext cx="9162933" cy="12793529"/>
          </a:xfrm>
          <a:custGeom>
            <a:avLst/>
            <a:gdLst/>
            <a:ahLst/>
            <a:cxnLst/>
            <a:rect r="r" b="b" t="t" l="l"/>
            <a:pathLst>
              <a:path h="12793529" w="9162933">
                <a:moveTo>
                  <a:pt x="0" y="12793529"/>
                </a:moveTo>
                <a:lnTo>
                  <a:pt x="9162932" y="12793529"/>
                </a:lnTo>
                <a:lnTo>
                  <a:pt x="9162932" y="0"/>
                </a:lnTo>
                <a:lnTo>
                  <a:pt x="0" y="0"/>
                </a:lnTo>
                <a:lnTo>
                  <a:pt x="0" y="127935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29917" y="1673848"/>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27929" y="2988616"/>
            <a:ext cx="8316071" cy="5908055"/>
            <a:chOff x="0" y="0"/>
            <a:chExt cx="2190241" cy="1556031"/>
          </a:xfrm>
        </p:grpSpPr>
        <p:sp>
          <p:nvSpPr>
            <p:cNvPr name="Freeform 7" id="7"/>
            <p:cNvSpPr/>
            <p:nvPr/>
          </p:nvSpPr>
          <p:spPr>
            <a:xfrm flipH="false" flipV="false" rot="0">
              <a:off x="0" y="0"/>
              <a:ext cx="2190241" cy="1556031"/>
            </a:xfrm>
            <a:custGeom>
              <a:avLst/>
              <a:gdLst/>
              <a:ahLst/>
              <a:cxnLst/>
              <a:rect r="r" b="b" t="t" l="l"/>
              <a:pathLst>
                <a:path h="1556031" w="2190241">
                  <a:moveTo>
                    <a:pt x="47479" y="0"/>
                  </a:moveTo>
                  <a:lnTo>
                    <a:pt x="2142762" y="0"/>
                  </a:lnTo>
                  <a:cubicBezTo>
                    <a:pt x="2168984" y="0"/>
                    <a:pt x="2190241" y="21257"/>
                    <a:pt x="2190241" y="47479"/>
                  </a:cubicBezTo>
                  <a:lnTo>
                    <a:pt x="2190241" y="1508552"/>
                  </a:lnTo>
                  <a:cubicBezTo>
                    <a:pt x="2190241" y="1534774"/>
                    <a:pt x="2168984" y="1556031"/>
                    <a:pt x="2142762" y="1556031"/>
                  </a:cubicBezTo>
                  <a:lnTo>
                    <a:pt x="47479" y="1556031"/>
                  </a:lnTo>
                  <a:cubicBezTo>
                    <a:pt x="21257" y="1556031"/>
                    <a:pt x="0" y="1534774"/>
                    <a:pt x="0" y="1508552"/>
                  </a:cubicBezTo>
                  <a:lnTo>
                    <a:pt x="0" y="47479"/>
                  </a:lnTo>
                  <a:cubicBezTo>
                    <a:pt x="0" y="21257"/>
                    <a:pt x="21257" y="0"/>
                    <a:pt x="47479" y="0"/>
                  </a:cubicBezTo>
                  <a:close/>
                </a:path>
              </a:pathLst>
            </a:custGeom>
            <a:solidFill>
              <a:srgbClr val="000000"/>
            </a:solidFill>
            <a:ln w="38100" cap="rnd">
              <a:solidFill>
                <a:srgbClr val="000000"/>
              </a:solidFill>
              <a:prstDash val="solid"/>
              <a:round/>
            </a:ln>
          </p:spPr>
        </p:sp>
        <p:sp>
          <p:nvSpPr>
            <p:cNvPr name="TextBox 8" id="8"/>
            <p:cNvSpPr txBox="true"/>
            <p:nvPr/>
          </p:nvSpPr>
          <p:spPr>
            <a:xfrm>
              <a:off x="0" y="-57150"/>
              <a:ext cx="2190241" cy="1613181"/>
            </a:xfrm>
            <a:prstGeom prst="rect">
              <a:avLst/>
            </a:prstGeom>
          </p:spPr>
          <p:txBody>
            <a:bodyPr anchor="ctr" rtlCol="false" tIns="50800" lIns="50800" bIns="50800" rIns="50800"/>
            <a:lstStyle/>
            <a:p>
              <a:pPr algn="l">
                <a:lnSpc>
                  <a:spcPts val="4479"/>
                </a:lnSpc>
                <a:spcBef>
                  <a:spcPct val="0"/>
                </a:spcBef>
              </a:pPr>
            </a:p>
          </p:txBody>
        </p:sp>
      </p:grpSp>
      <p:grpSp>
        <p:nvGrpSpPr>
          <p:cNvPr name="Group 9" id="9"/>
          <p:cNvGrpSpPr/>
          <p:nvPr/>
        </p:nvGrpSpPr>
        <p:grpSpPr>
          <a:xfrm rot="0">
            <a:off x="9249532" y="2988616"/>
            <a:ext cx="7790860" cy="5908055"/>
            <a:chOff x="0" y="0"/>
            <a:chExt cx="2051914" cy="1556031"/>
          </a:xfrm>
        </p:grpSpPr>
        <p:sp>
          <p:nvSpPr>
            <p:cNvPr name="Freeform 10" id="10"/>
            <p:cNvSpPr/>
            <p:nvPr/>
          </p:nvSpPr>
          <p:spPr>
            <a:xfrm flipH="false" flipV="false" rot="0">
              <a:off x="0" y="0"/>
              <a:ext cx="2051914" cy="1556031"/>
            </a:xfrm>
            <a:custGeom>
              <a:avLst/>
              <a:gdLst/>
              <a:ahLst/>
              <a:cxnLst/>
              <a:rect r="r" b="b" t="t" l="l"/>
              <a:pathLst>
                <a:path h="1556031" w="2051914">
                  <a:moveTo>
                    <a:pt x="50680" y="0"/>
                  </a:moveTo>
                  <a:lnTo>
                    <a:pt x="2001234" y="0"/>
                  </a:lnTo>
                  <a:cubicBezTo>
                    <a:pt x="2014675" y="0"/>
                    <a:pt x="2027566" y="5339"/>
                    <a:pt x="2037070" y="14844"/>
                  </a:cubicBezTo>
                  <a:cubicBezTo>
                    <a:pt x="2046574" y="24348"/>
                    <a:pt x="2051914" y="37239"/>
                    <a:pt x="2051914" y="50680"/>
                  </a:cubicBezTo>
                  <a:lnTo>
                    <a:pt x="2051914" y="1505351"/>
                  </a:lnTo>
                  <a:cubicBezTo>
                    <a:pt x="2051914" y="1518792"/>
                    <a:pt x="2046574" y="1531683"/>
                    <a:pt x="2037070" y="1541187"/>
                  </a:cubicBezTo>
                  <a:cubicBezTo>
                    <a:pt x="2027566" y="1550692"/>
                    <a:pt x="2014675" y="1556031"/>
                    <a:pt x="2001234" y="1556031"/>
                  </a:cubicBezTo>
                  <a:lnTo>
                    <a:pt x="50680" y="1556031"/>
                  </a:lnTo>
                  <a:cubicBezTo>
                    <a:pt x="37239" y="1556031"/>
                    <a:pt x="24348" y="1550692"/>
                    <a:pt x="14844" y="1541187"/>
                  </a:cubicBezTo>
                  <a:cubicBezTo>
                    <a:pt x="5339" y="1531683"/>
                    <a:pt x="0" y="1518792"/>
                    <a:pt x="0" y="1505351"/>
                  </a:cubicBezTo>
                  <a:lnTo>
                    <a:pt x="0" y="50680"/>
                  </a:lnTo>
                  <a:cubicBezTo>
                    <a:pt x="0" y="37239"/>
                    <a:pt x="5339" y="24348"/>
                    <a:pt x="14844" y="14844"/>
                  </a:cubicBezTo>
                  <a:cubicBezTo>
                    <a:pt x="24348" y="5339"/>
                    <a:pt x="37239" y="0"/>
                    <a:pt x="50680" y="0"/>
                  </a:cubicBezTo>
                  <a:close/>
                </a:path>
              </a:pathLst>
            </a:custGeom>
            <a:solidFill>
              <a:srgbClr val="000000"/>
            </a:solidFill>
            <a:ln w="38100" cap="rnd">
              <a:solidFill>
                <a:srgbClr val="000000"/>
              </a:solidFill>
              <a:prstDash val="solid"/>
              <a:round/>
            </a:ln>
          </p:spPr>
        </p:sp>
        <p:sp>
          <p:nvSpPr>
            <p:cNvPr name="TextBox 11" id="11"/>
            <p:cNvSpPr txBox="true"/>
            <p:nvPr/>
          </p:nvSpPr>
          <p:spPr>
            <a:xfrm>
              <a:off x="0" y="-66675"/>
              <a:ext cx="2051914" cy="1622706"/>
            </a:xfrm>
            <a:prstGeom prst="rect">
              <a:avLst/>
            </a:prstGeom>
          </p:spPr>
          <p:txBody>
            <a:bodyPr anchor="ctr" rtlCol="false" tIns="50800" lIns="50800" bIns="50800" rIns="50800"/>
            <a:lstStyle/>
            <a:p>
              <a:pPr algn="l">
                <a:lnSpc>
                  <a:spcPts val="4339"/>
                </a:lnSpc>
              </a:pPr>
            </a:p>
            <a:p>
              <a:pPr algn="ctr">
                <a:lnSpc>
                  <a:spcPts val="2659"/>
                </a:lnSpc>
                <a:spcBef>
                  <a:spcPct val="0"/>
                </a:spcBef>
              </a:pPr>
            </a:p>
          </p:txBody>
        </p:sp>
      </p:grpSp>
      <p:sp>
        <p:nvSpPr>
          <p:cNvPr name="TextBox 12" id="12"/>
          <p:cNvSpPr txBox="true"/>
          <p:nvPr/>
        </p:nvSpPr>
        <p:spPr>
          <a:xfrm rot="0">
            <a:off x="473928" y="1353125"/>
            <a:ext cx="9024073" cy="1343861"/>
          </a:xfrm>
          <a:prstGeom prst="rect">
            <a:avLst/>
          </a:prstGeom>
        </p:spPr>
        <p:txBody>
          <a:bodyPr anchor="t" rtlCol="false" tIns="0" lIns="0" bIns="0" rIns="0">
            <a:spAutoFit/>
          </a:bodyPr>
          <a:lstStyle/>
          <a:p>
            <a:pPr algn="ctr">
              <a:lnSpc>
                <a:spcPts val="10978"/>
              </a:lnSpc>
              <a:spcBef>
                <a:spcPct val="0"/>
              </a:spcBef>
            </a:pPr>
            <a:r>
              <a:rPr lang="en-US" b="true" sz="7842">
                <a:solidFill>
                  <a:srgbClr val="FFFFFF"/>
                </a:solidFill>
                <a:latin typeface="Source Serif Pro Bold"/>
                <a:ea typeface="Source Serif Pro Bold"/>
                <a:cs typeface="Source Serif Pro Bold"/>
                <a:sym typeface="Source Serif Pro Bold"/>
              </a:rPr>
              <a:t>Learnings</a:t>
            </a:r>
          </a:p>
        </p:txBody>
      </p:sp>
      <p:sp>
        <p:nvSpPr>
          <p:cNvPr name="TextBox 13" id="13"/>
          <p:cNvSpPr txBox="true"/>
          <p:nvPr/>
        </p:nvSpPr>
        <p:spPr>
          <a:xfrm rot="0">
            <a:off x="10005390" y="1353125"/>
            <a:ext cx="5602630" cy="1343861"/>
          </a:xfrm>
          <a:prstGeom prst="rect">
            <a:avLst/>
          </a:prstGeom>
        </p:spPr>
        <p:txBody>
          <a:bodyPr anchor="t" rtlCol="false" tIns="0" lIns="0" bIns="0" rIns="0">
            <a:spAutoFit/>
          </a:bodyPr>
          <a:lstStyle/>
          <a:p>
            <a:pPr algn="ctr">
              <a:lnSpc>
                <a:spcPts val="10978"/>
              </a:lnSpc>
              <a:spcBef>
                <a:spcPct val="0"/>
              </a:spcBef>
            </a:pPr>
            <a:r>
              <a:rPr lang="en-US" b="true" sz="7842">
                <a:solidFill>
                  <a:srgbClr val="FFFFFF"/>
                </a:solidFill>
                <a:latin typeface="Source Serif Pro Bold"/>
                <a:ea typeface="Source Serif Pro Bold"/>
                <a:cs typeface="Source Serif Pro Bold"/>
                <a:sym typeface="Source Serif Pro Bold"/>
              </a:rPr>
              <a:t>Challenges</a:t>
            </a:r>
          </a:p>
        </p:txBody>
      </p:sp>
      <p:sp>
        <p:nvSpPr>
          <p:cNvPr name="TextBox 14" id="14"/>
          <p:cNvSpPr txBox="true"/>
          <p:nvPr/>
        </p:nvSpPr>
        <p:spPr>
          <a:xfrm rot="0">
            <a:off x="1351261" y="3398670"/>
            <a:ext cx="7269408" cy="4674340"/>
          </a:xfrm>
          <a:prstGeom prst="rect">
            <a:avLst/>
          </a:prstGeom>
        </p:spPr>
        <p:txBody>
          <a:bodyPr anchor="t" rtlCol="false" tIns="0" lIns="0" bIns="0" rIns="0">
            <a:spAutoFit/>
          </a:bodyPr>
          <a:lstStyle/>
          <a:p>
            <a:pPr algn="l">
              <a:lnSpc>
                <a:spcPts val="5397"/>
              </a:lnSpc>
            </a:pPr>
            <a:r>
              <a:rPr lang="en-US" sz="2982">
                <a:solidFill>
                  <a:srgbClr val="FFFFFF"/>
                </a:solidFill>
                <a:latin typeface="Open Sans 1"/>
                <a:ea typeface="Open Sans 1"/>
                <a:cs typeface="Open Sans 1"/>
                <a:sym typeface="Open Sans 1"/>
              </a:rPr>
              <a:t>• Worked with decentralized architecture &amp; blockchain</a:t>
            </a:r>
          </a:p>
          <a:p>
            <a:pPr algn="l">
              <a:lnSpc>
                <a:spcPts val="5397"/>
              </a:lnSpc>
            </a:pPr>
            <a:r>
              <a:rPr lang="en-US" sz="2982">
                <a:solidFill>
                  <a:srgbClr val="FFFFFF"/>
                </a:solidFill>
                <a:latin typeface="Open Sans 1"/>
                <a:ea typeface="Open Sans 1"/>
                <a:cs typeface="Open Sans 1"/>
                <a:sym typeface="Open Sans 1"/>
              </a:rPr>
              <a:t>• Deployed smart contracts and integrated APIs</a:t>
            </a:r>
          </a:p>
          <a:p>
            <a:pPr algn="l">
              <a:lnSpc>
                <a:spcPts val="5397"/>
              </a:lnSpc>
            </a:pPr>
            <a:r>
              <a:rPr lang="en-US" sz="2982">
                <a:solidFill>
                  <a:srgbClr val="FFFFFF"/>
                </a:solidFill>
                <a:latin typeface="Open Sans 1"/>
                <a:ea typeface="Open Sans 1"/>
                <a:cs typeface="Open Sans 1"/>
                <a:sym typeface="Open Sans 1"/>
              </a:rPr>
              <a:t>• Connecting backend to web frontend</a:t>
            </a:r>
          </a:p>
          <a:p>
            <a:pPr algn="l">
              <a:lnSpc>
                <a:spcPts val="5397"/>
              </a:lnSpc>
            </a:pPr>
            <a:r>
              <a:rPr lang="en-US" sz="2982">
                <a:solidFill>
                  <a:srgbClr val="FFFFFF"/>
                </a:solidFill>
                <a:latin typeface="Open Sans 1"/>
                <a:ea typeface="Open Sans 1"/>
                <a:cs typeface="Open Sans 1"/>
                <a:sym typeface="Open Sans 1"/>
              </a:rPr>
              <a:t>• Designed user flows in Figma</a:t>
            </a:r>
          </a:p>
          <a:p>
            <a:pPr algn="l">
              <a:lnSpc>
                <a:spcPts val="5397"/>
              </a:lnSpc>
            </a:pPr>
          </a:p>
        </p:txBody>
      </p:sp>
      <p:sp>
        <p:nvSpPr>
          <p:cNvPr name="TextBox 15" id="15"/>
          <p:cNvSpPr txBox="true"/>
          <p:nvPr/>
        </p:nvSpPr>
        <p:spPr>
          <a:xfrm rot="0">
            <a:off x="9510258" y="3396880"/>
            <a:ext cx="7269408" cy="3321790"/>
          </a:xfrm>
          <a:prstGeom prst="rect">
            <a:avLst/>
          </a:prstGeom>
        </p:spPr>
        <p:txBody>
          <a:bodyPr anchor="t" rtlCol="false" tIns="0" lIns="0" bIns="0" rIns="0">
            <a:spAutoFit/>
          </a:bodyPr>
          <a:lstStyle/>
          <a:p>
            <a:pPr algn="l">
              <a:lnSpc>
                <a:spcPts val="5397"/>
              </a:lnSpc>
            </a:pPr>
            <a:r>
              <a:rPr lang="en-US" sz="2982">
                <a:solidFill>
                  <a:srgbClr val="FFFFFF"/>
                </a:solidFill>
                <a:latin typeface="Open Sans 2"/>
                <a:ea typeface="Open Sans 2"/>
                <a:cs typeface="Open Sans 2"/>
                <a:sym typeface="Open Sans 2"/>
              </a:rPr>
              <a:t>• Smart contract deployment &amp; gas optimization</a:t>
            </a:r>
          </a:p>
          <a:p>
            <a:pPr algn="l">
              <a:lnSpc>
                <a:spcPts val="5397"/>
              </a:lnSpc>
            </a:pPr>
            <a:r>
              <a:rPr lang="en-US" sz="2982">
                <a:solidFill>
                  <a:srgbClr val="FFFFFF"/>
                </a:solidFill>
                <a:latin typeface="Open Sans 2"/>
                <a:ea typeface="Open Sans 2"/>
                <a:cs typeface="Open Sans 2"/>
                <a:sym typeface="Open Sans 2"/>
              </a:rPr>
              <a:t>• Real-time IoT data syncing</a:t>
            </a:r>
          </a:p>
          <a:p>
            <a:pPr algn="l">
              <a:lnSpc>
                <a:spcPts val="5397"/>
              </a:lnSpc>
            </a:pPr>
            <a:r>
              <a:rPr lang="en-US" sz="2982">
                <a:solidFill>
                  <a:srgbClr val="FFFFFF"/>
                </a:solidFill>
                <a:latin typeface="Open Sans 2"/>
                <a:ea typeface="Open Sans 2"/>
                <a:cs typeface="Open Sans 2"/>
                <a:sym typeface="Open Sans 2"/>
              </a:rPr>
              <a:t>• Visualizing complete user flow</a:t>
            </a:r>
          </a:p>
          <a:p>
            <a:pPr algn="l">
              <a:lnSpc>
                <a:spcPts val="539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242943" y="-331308"/>
            <a:ext cx="18827138" cy="10618308"/>
          </a:xfrm>
          <a:custGeom>
            <a:avLst/>
            <a:gdLst/>
            <a:ahLst/>
            <a:cxnLst/>
            <a:rect r="r" b="b" t="t" l="l"/>
            <a:pathLst>
              <a:path h="10618308" w="18827138">
                <a:moveTo>
                  <a:pt x="0" y="0"/>
                </a:moveTo>
                <a:lnTo>
                  <a:pt x="18827138" y="0"/>
                </a:lnTo>
                <a:lnTo>
                  <a:pt x="18827138" y="10618308"/>
                </a:lnTo>
                <a:lnTo>
                  <a:pt x="0" y="10618308"/>
                </a:lnTo>
                <a:lnTo>
                  <a:pt x="0" y="0"/>
                </a:lnTo>
                <a:close/>
              </a:path>
            </a:pathLst>
          </a:custGeom>
          <a:blipFill>
            <a:blip r:embed="rId2"/>
            <a:stretch>
              <a:fillRect l="-54433" t="-85255" r="-22410" b="-128303"/>
            </a:stretch>
          </a:blipFill>
        </p:spPr>
      </p:sp>
      <p:sp>
        <p:nvSpPr>
          <p:cNvPr name="Freeform 3" id="3"/>
          <p:cNvSpPr/>
          <p:nvPr/>
        </p:nvSpPr>
        <p:spPr>
          <a:xfrm flipH="false" flipV="false" rot="0">
            <a:off x="15608021" y="631889"/>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227519"/>
            <a:ext cx="3871857" cy="2118962"/>
          </a:xfrm>
          <a:custGeom>
            <a:avLst/>
            <a:gdLst/>
            <a:ahLst/>
            <a:cxnLst/>
            <a:rect r="r" b="b" t="t" l="l"/>
            <a:pathLst>
              <a:path h="2118962" w="3871857">
                <a:moveTo>
                  <a:pt x="0" y="0"/>
                </a:moveTo>
                <a:lnTo>
                  <a:pt x="3871857" y="0"/>
                </a:lnTo>
                <a:lnTo>
                  <a:pt x="3871857" y="2118962"/>
                </a:lnTo>
                <a:lnTo>
                  <a:pt x="0" y="2118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7294473"/>
            <a:ext cx="1055546" cy="2992527"/>
          </a:xfrm>
          <a:custGeom>
            <a:avLst/>
            <a:gdLst/>
            <a:ahLst/>
            <a:cxnLst/>
            <a:rect r="r" b="b" t="t" l="l"/>
            <a:pathLst>
              <a:path h="2992527" w="1055546">
                <a:moveTo>
                  <a:pt x="0" y="0"/>
                </a:moveTo>
                <a:lnTo>
                  <a:pt x="1055546" y="0"/>
                </a:lnTo>
                <a:lnTo>
                  <a:pt x="1055546" y="2992527"/>
                </a:lnTo>
                <a:lnTo>
                  <a:pt x="0" y="29925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56473" y="3301707"/>
            <a:ext cx="13729387" cy="3992766"/>
            <a:chOff x="0" y="0"/>
            <a:chExt cx="3615970" cy="1051593"/>
          </a:xfrm>
        </p:grpSpPr>
        <p:sp>
          <p:nvSpPr>
            <p:cNvPr name="Freeform 7" id="7"/>
            <p:cNvSpPr/>
            <p:nvPr/>
          </p:nvSpPr>
          <p:spPr>
            <a:xfrm flipH="false" flipV="false" rot="0">
              <a:off x="0" y="0"/>
              <a:ext cx="3615970" cy="1051593"/>
            </a:xfrm>
            <a:custGeom>
              <a:avLst/>
              <a:gdLst/>
              <a:ahLst/>
              <a:cxnLst/>
              <a:rect r="r" b="b" t="t" l="l"/>
              <a:pathLst>
                <a:path h="1051593" w="3615970">
                  <a:moveTo>
                    <a:pt x="28759" y="0"/>
                  </a:moveTo>
                  <a:lnTo>
                    <a:pt x="3587212" y="0"/>
                  </a:lnTo>
                  <a:cubicBezTo>
                    <a:pt x="3594839" y="0"/>
                    <a:pt x="3602154" y="3030"/>
                    <a:pt x="3607547" y="8423"/>
                  </a:cubicBezTo>
                  <a:cubicBezTo>
                    <a:pt x="3612940" y="13816"/>
                    <a:pt x="3615970" y="21131"/>
                    <a:pt x="3615970" y="28759"/>
                  </a:cubicBezTo>
                  <a:lnTo>
                    <a:pt x="3615970" y="1022834"/>
                  </a:lnTo>
                  <a:cubicBezTo>
                    <a:pt x="3615970" y="1030461"/>
                    <a:pt x="3612940" y="1037776"/>
                    <a:pt x="3607547" y="1043169"/>
                  </a:cubicBezTo>
                  <a:cubicBezTo>
                    <a:pt x="3602154" y="1048563"/>
                    <a:pt x="3594839" y="1051593"/>
                    <a:pt x="3587212" y="1051593"/>
                  </a:cubicBezTo>
                  <a:lnTo>
                    <a:pt x="28759" y="1051593"/>
                  </a:lnTo>
                  <a:cubicBezTo>
                    <a:pt x="21131" y="1051593"/>
                    <a:pt x="13816" y="1048563"/>
                    <a:pt x="8423" y="1043169"/>
                  </a:cubicBezTo>
                  <a:cubicBezTo>
                    <a:pt x="3030" y="1037776"/>
                    <a:pt x="0" y="1030461"/>
                    <a:pt x="0" y="1022834"/>
                  </a:cubicBezTo>
                  <a:lnTo>
                    <a:pt x="0" y="28759"/>
                  </a:lnTo>
                  <a:cubicBezTo>
                    <a:pt x="0" y="21131"/>
                    <a:pt x="3030" y="13816"/>
                    <a:pt x="8423" y="8423"/>
                  </a:cubicBezTo>
                  <a:cubicBezTo>
                    <a:pt x="13816" y="3030"/>
                    <a:pt x="21131" y="0"/>
                    <a:pt x="28759" y="0"/>
                  </a:cubicBezTo>
                  <a:close/>
                </a:path>
              </a:pathLst>
            </a:custGeom>
            <a:solidFill>
              <a:srgbClr val="000000"/>
            </a:solidFill>
            <a:ln w="38100" cap="rnd">
              <a:solidFill>
                <a:srgbClr val="000000"/>
              </a:solidFill>
              <a:prstDash val="solid"/>
              <a:round/>
            </a:ln>
          </p:spPr>
        </p:sp>
        <p:sp>
          <p:nvSpPr>
            <p:cNvPr name="TextBox 8" id="8"/>
            <p:cNvSpPr txBox="true"/>
            <p:nvPr/>
          </p:nvSpPr>
          <p:spPr>
            <a:xfrm>
              <a:off x="0" y="-38100"/>
              <a:ext cx="3615970" cy="1089693"/>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grpSp>
        <p:nvGrpSpPr>
          <p:cNvPr name="Group 9" id="9"/>
          <p:cNvGrpSpPr/>
          <p:nvPr/>
        </p:nvGrpSpPr>
        <p:grpSpPr>
          <a:xfrm rot="0">
            <a:off x="4370122" y="7866046"/>
            <a:ext cx="13621973" cy="924690"/>
            <a:chOff x="0" y="0"/>
            <a:chExt cx="3587680" cy="243540"/>
          </a:xfrm>
        </p:grpSpPr>
        <p:sp>
          <p:nvSpPr>
            <p:cNvPr name="Freeform 10" id="10"/>
            <p:cNvSpPr/>
            <p:nvPr/>
          </p:nvSpPr>
          <p:spPr>
            <a:xfrm flipH="false" flipV="false" rot="0">
              <a:off x="0" y="0"/>
              <a:ext cx="3587680" cy="243540"/>
            </a:xfrm>
            <a:custGeom>
              <a:avLst/>
              <a:gdLst/>
              <a:ahLst/>
              <a:cxnLst/>
              <a:rect r="r" b="b" t="t" l="l"/>
              <a:pathLst>
                <a:path h="243540" w="3587680">
                  <a:moveTo>
                    <a:pt x="28985" y="0"/>
                  </a:moveTo>
                  <a:lnTo>
                    <a:pt x="3558695" y="0"/>
                  </a:lnTo>
                  <a:cubicBezTo>
                    <a:pt x="3566382" y="0"/>
                    <a:pt x="3573755" y="3054"/>
                    <a:pt x="3579190" y="8490"/>
                  </a:cubicBezTo>
                  <a:cubicBezTo>
                    <a:pt x="3584627" y="13925"/>
                    <a:pt x="3587680" y="21298"/>
                    <a:pt x="3587680" y="28985"/>
                  </a:cubicBezTo>
                  <a:lnTo>
                    <a:pt x="3587680" y="214554"/>
                  </a:lnTo>
                  <a:cubicBezTo>
                    <a:pt x="3587680" y="222242"/>
                    <a:pt x="3584627" y="229614"/>
                    <a:pt x="3579190" y="235050"/>
                  </a:cubicBezTo>
                  <a:cubicBezTo>
                    <a:pt x="3573755" y="240486"/>
                    <a:pt x="3566382" y="243540"/>
                    <a:pt x="3558695" y="243540"/>
                  </a:cubicBezTo>
                  <a:lnTo>
                    <a:pt x="28985" y="243540"/>
                  </a:lnTo>
                  <a:cubicBezTo>
                    <a:pt x="21298" y="243540"/>
                    <a:pt x="13925" y="240486"/>
                    <a:pt x="8490" y="235050"/>
                  </a:cubicBezTo>
                  <a:cubicBezTo>
                    <a:pt x="3054" y="229614"/>
                    <a:pt x="0" y="222242"/>
                    <a:pt x="0" y="214554"/>
                  </a:cubicBezTo>
                  <a:lnTo>
                    <a:pt x="0" y="28985"/>
                  </a:lnTo>
                  <a:cubicBezTo>
                    <a:pt x="0" y="21298"/>
                    <a:pt x="3054" y="13925"/>
                    <a:pt x="8490" y="8490"/>
                  </a:cubicBezTo>
                  <a:cubicBezTo>
                    <a:pt x="13925" y="3054"/>
                    <a:pt x="21298" y="0"/>
                    <a:pt x="28985" y="0"/>
                  </a:cubicBezTo>
                  <a:close/>
                </a:path>
              </a:pathLst>
            </a:custGeom>
            <a:solidFill>
              <a:srgbClr val="000000"/>
            </a:solidFill>
            <a:ln w="38100" cap="rnd">
              <a:solidFill>
                <a:srgbClr val="000000"/>
              </a:solidFill>
              <a:prstDash val="solid"/>
              <a:round/>
            </a:ln>
          </p:spPr>
        </p:sp>
        <p:sp>
          <p:nvSpPr>
            <p:cNvPr name="TextBox 11" id="11"/>
            <p:cNvSpPr txBox="true"/>
            <p:nvPr/>
          </p:nvSpPr>
          <p:spPr>
            <a:xfrm>
              <a:off x="0" y="-38100"/>
              <a:ext cx="3587680" cy="28164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537090" y="8067407"/>
            <a:ext cx="16422388" cy="46482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FFFFFF"/>
                </a:solidFill>
                <a:latin typeface="Open Sans 1"/>
                <a:ea typeface="Open Sans 1"/>
                <a:cs typeface="Open Sans 1"/>
                <a:sym typeface="Open Sans 1"/>
              </a:rPr>
              <a:t>Project Status: </a:t>
            </a:r>
            <a:r>
              <a:rPr lang="en-US" sz="2700">
                <a:solidFill>
                  <a:srgbClr val="FFFFFF"/>
                </a:solidFill>
                <a:latin typeface="Open Sans 1"/>
                <a:ea typeface="Open Sans 1"/>
                <a:cs typeface="Open Sans 1"/>
                <a:sym typeface="Open Sans 1"/>
              </a:rPr>
              <a:t>Functional prototype, ready for pilot testing with simulated data.</a:t>
            </a:r>
          </a:p>
        </p:txBody>
      </p:sp>
      <p:sp>
        <p:nvSpPr>
          <p:cNvPr name="TextBox 13" id="13"/>
          <p:cNvSpPr txBox="true"/>
          <p:nvPr/>
        </p:nvSpPr>
        <p:spPr>
          <a:xfrm rot="0">
            <a:off x="1883218" y="1047875"/>
            <a:ext cx="13724803" cy="1815682"/>
          </a:xfrm>
          <a:prstGeom prst="rect">
            <a:avLst/>
          </a:prstGeom>
        </p:spPr>
        <p:txBody>
          <a:bodyPr anchor="t" rtlCol="false" tIns="0" lIns="0" bIns="0" rIns="0">
            <a:spAutoFit/>
          </a:bodyPr>
          <a:lstStyle/>
          <a:p>
            <a:pPr algn="ctr">
              <a:lnSpc>
                <a:spcPts val="14898"/>
              </a:lnSpc>
              <a:spcBef>
                <a:spcPct val="0"/>
              </a:spcBef>
            </a:pPr>
            <a:r>
              <a:rPr lang="en-US" b="true" sz="10641">
                <a:solidFill>
                  <a:srgbClr val="FFFFFF"/>
                </a:solidFill>
                <a:latin typeface="Source Serif Pro Bold"/>
                <a:ea typeface="Source Serif Pro Bold"/>
                <a:cs typeface="Source Serif Pro Bold"/>
                <a:sym typeface="Source Serif Pro Bold"/>
              </a:rPr>
              <a:t>Future Scope</a:t>
            </a:r>
          </a:p>
        </p:txBody>
      </p:sp>
      <p:sp>
        <p:nvSpPr>
          <p:cNvPr name="TextBox 14" id="14"/>
          <p:cNvSpPr txBox="true"/>
          <p:nvPr/>
        </p:nvSpPr>
        <p:spPr>
          <a:xfrm rot="0">
            <a:off x="2533925" y="3856323"/>
            <a:ext cx="11706105" cy="2507234"/>
          </a:xfrm>
          <a:prstGeom prst="rect">
            <a:avLst/>
          </a:prstGeom>
        </p:spPr>
        <p:txBody>
          <a:bodyPr anchor="t" rtlCol="false" tIns="0" lIns="0" bIns="0" rIns="0">
            <a:spAutoFit/>
          </a:bodyPr>
          <a:lstStyle/>
          <a:p>
            <a:pPr algn="l" marL="669291" indent="-334646" lvl="1">
              <a:lnSpc>
                <a:spcPts val="5053"/>
              </a:lnSpc>
              <a:buFont typeface="Arial"/>
              <a:buChar char="•"/>
            </a:pPr>
            <a:r>
              <a:rPr lang="en-US" sz="3100">
                <a:solidFill>
                  <a:srgbClr val="FFFFFF"/>
                </a:solidFill>
                <a:latin typeface="Open Sans 1"/>
                <a:ea typeface="Open Sans 1"/>
                <a:cs typeface="Open Sans 1"/>
                <a:sym typeface="Open Sans 1"/>
              </a:rPr>
              <a:t>Plan to develop a web application for convenient access</a:t>
            </a:r>
          </a:p>
          <a:p>
            <a:pPr algn="l" marL="669291" indent="-334646" lvl="1">
              <a:lnSpc>
                <a:spcPts val="5053"/>
              </a:lnSpc>
              <a:buFont typeface="Arial"/>
              <a:buChar char="•"/>
            </a:pPr>
            <a:r>
              <a:rPr lang="en-US" sz="3100">
                <a:solidFill>
                  <a:srgbClr val="FFFFFF"/>
                </a:solidFill>
                <a:latin typeface="Open Sans 1"/>
                <a:ea typeface="Open Sans 1"/>
                <a:cs typeface="Open Sans 1"/>
                <a:sym typeface="Open Sans 1"/>
              </a:rPr>
              <a:t>Aim to enhance the system for broader scalability</a:t>
            </a:r>
          </a:p>
          <a:p>
            <a:pPr algn="l" marL="669291" indent="-334646" lvl="1">
              <a:lnSpc>
                <a:spcPts val="5053"/>
              </a:lnSpc>
              <a:buFont typeface="Arial"/>
              <a:buChar char="•"/>
            </a:pPr>
            <a:r>
              <a:rPr lang="en-US" sz="3100">
                <a:solidFill>
                  <a:srgbClr val="FFFFFF"/>
                </a:solidFill>
                <a:latin typeface="Open Sans 1"/>
                <a:ea typeface="Open Sans 1"/>
                <a:cs typeface="Open Sans 1"/>
                <a:sym typeface="Open Sans 1"/>
              </a:rPr>
              <a:t>Layer-2 solutions (Polygon, zk-Rollups)</a:t>
            </a:r>
          </a:p>
          <a:p>
            <a:pPr algn="l" marL="669291" indent="-334646" lvl="1">
              <a:lnSpc>
                <a:spcPts val="5053"/>
              </a:lnSpc>
              <a:buFont typeface="Arial"/>
              <a:buChar char="•"/>
            </a:pPr>
            <a:r>
              <a:rPr lang="en-US" sz="3100">
                <a:solidFill>
                  <a:srgbClr val="FFFFFF"/>
                </a:solidFill>
                <a:latin typeface="Open Sans 1"/>
                <a:ea typeface="Open Sans 1"/>
                <a:cs typeface="Open Sans 1"/>
                <a:sym typeface="Open Sans 1"/>
              </a:rPr>
              <a:t>Explore opportunities for global integration and adoption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0" y="-26792"/>
            <a:ext cx="18584195" cy="10494599"/>
          </a:xfrm>
          <a:custGeom>
            <a:avLst/>
            <a:gdLst/>
            <a:ahLst/>
            <a:cxnLst/>
            <a:rect r="r" b="b" t="t" l="l"/>
            <a:pathLst>
              <a:path h="10494599" w="18584195">
                <a:moveTo>
                  <a:pt x="0" y="0"/>
                </a:moveTo>
                <a:lnTo>
                  <a:pt x="18584195" y="0"/>
                </a:lnTo>
                <a:lnTo>
                  <a:pt x="18584195" y="10494599"/>
                </a:lnTo>
                <a:lnTo>
                  <a:pt x="0" y="10494599"/>
                </a:lnTo>
                <a:lnTo>
                  <a:pt x="0" y="0"/>
                </a:lnTo>
                <a:close/>
              </a:path>
            </a:pathLst>
          </a:custGeom>
          <a:blipFill>
            <a:blip r:embed="rId2"/>
            <a:stretch>
              <a:fillRect l="0" t="-27344" r="0" b="-49739"/>
            </a:stretch>
          </a:blipFill>
        </p:spPr>
      </p:sp>
      <p:sp>
        <p:nvSpPr>
          <p:cNvPr name="Freeform 3" id="3"/>
          <p:cNvSpPr/>
          <p:nvPr/>
        </p:nvSpPr>
        <p:spPr>
          <a:xfrm flipH="false" flipV="false" rot="0">
            <a:off x="-1022560" y="-278113"/>
            <a:ext cx="8307064" cy="11598542"/>
          </a:xfrm>
          <a:custGeom>
            <a:avLst/>
            <a:gdLst/>
            <a:ahLst/>
            <a:cxnLst/>
            <a:rect r="r" b="b" t="t" l="l"/>
            <a:pathLst>
              <a:path h="11598542" w="8307064">
                <a:moveTo>
                  <a:pt x="0" y="0"/>
                </a:moveTo>
                <a:lnTo>
                  <a:pt x="8307063" y="0"/>
                </a:lnTo>
                <a:lnTo>
                  <a:pt x="8307063" y="11598542"/>
                </a:lnTo>
                <a:lnTo>
                  <a:pt x="0" y="115985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08021" y="631889"/>
            <a:ext cx="3543248" cy="1131348"/>
          </a:xfrm>
          <a:custGeom>
            <a:avLst/>
            <a:gdLst/>
            <a:ahLst/>
            <a:cxnLst/>
            <a:rect r="r" b="b" t="t" l="l"/>
            <a:pathLst>
              <a:path h="1131348" w="3543248">
                <a:moveTo>
                  <a:pt x="0" y="0"/>
                </a:moveTo>
                <a:lnTo>
                  <a:pt x="3543248" y="0"/>
                </a:lnTo>
                <a:lnTo>
                  <a:pt x="3543248" y="1131348"/>
                </a:lnTo>
                <a:lnTo>
                  <a:pt x="0" y="1131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92148" y="5704974"/>
            <a:ext cx="9962993" cy="5189059"/>
          </a:xfrm>
          <a:custGeom>
            <a:avLst/>
            <a:gdLst/>
            <a:ahLst/>
            <a:cxnLst/>
            <a:rect r="r" b="b" t="t" l="l"/>
            <a:pathLst>
              <a:path h="5189059" w="9962993">
                <a:moveTo>
                  <a:pt x="0" y="0"/>
                </a:moveTo>
                <a:lnTo>
                  <a:pt x="9962992" y="0"/>
                </a:lnTo>
                <a:lnTo>
                  <a:pt x="9962992" y="5189058"/>
                </a:lnTo>
                <a:lnTo>
                  <a:pt x="0" y="5189058"/>
                </a:lnTo>
                <a:lnTo>
                  <a:pt x="0" y="0"/>
                </a:lnTo>
                <a:close/>
              </a:path>
            </a:pathLst>
          </a:custGeom>
          <a:blipFill>
            <a:blip r:embed="rId7"/>
            <a:stretch>
              <a:fillRect l="0" t="0" r="0" b="0"/>
            </a:stretch>
          </a:blipFill>
        </p:spPr>
      </p:sp>
      <p:sp>
        <p:nvSpPr>
          <p:cNvPr name="TextBox 6" id="6"/>
          <p:cNvSpPr txBox="true"/>
          <p:nvPr/>
        </p:nvSpPr>
        <p:spPr>
          <a:xfrm rot="0">
            <a:off x="5654738" y="3584513"/>
            <a:ext cx="10174010" cy="2803752"/>
          </a:xfrm>
          <a:prstGeom prst="rect">
            <a:avLst/>
          </a:prstGeom>
        </p:spPr>
        <p:txBody>
          <a:bodyPr anchor="t" rtlCol="false" tIns="0" lIns="0" bIns="0" rIns="0">
            <a:spAutoFit/>
          </a:bodyPr>
          <a:lstStyle/>
          <a:p>
            <a:pPr algn="ctr">
              <a:lnSpc>
                <a:spcPts val="22912"/>
              </a:lnSpc>
              <a:spcBef>
                <a:spcPct val="0"/>
              </a:spcBef>
            </a:pPr>
            <a:r>
              <a:rPr lang="en-US" b="true" sz="16366">
                <a:solidFill>
                  <a:srgbClr val="FFFFFF"/>
                </a:solidFill>
                <a:latin typeface="Source Serif Pro Bold"/>
                <a:ea typeface="Source Serif Pro Bold"/>
                <a:cs typeface="Source Serif Pro Bold"/>
                <a:sym typeface="Source Serif Pro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DAGn_Qr9zKw</dc:identifier>
  <dcterms:modified xsi:type="dcterms:W3CDTF">2011-08-01T06:04:30Z</dcterms:modified>
  <cp:revision>1</cp:revision>
  <dc:title>Black Minimalist Geometric Annual Report Presentation</dc:title>
</cp:coreProperties>
</file>